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8" r:id="rId5"/>
    <p:sldId id="296" r:id="rId6"/>
    <p:sldId id="297" r:id="rId7"/>
    <p:sldId id="302" r:id="rId8"/>
    <p:sldId id="295" r:id="rId9"/>
    <p:sldId id="299" r:id="rId10"/>
    <p:sldId id="343" r:id="rId11"/>
    <p:sldId id="344" r:id="rId12"/>
    <p:sldId id="345" r:id="rId13"/>
    <p:sldId id="346" r:id="rId14"/>
    <p:sldId id="300" r:id="rId15"/>
    <p:sldId id="301" r:id="rId16"/>
    <p:sldId id="354" r:id="rId17"/>
    <p:sldId id="355" r:id="rId18"/>
    <p:sldId id="356" r:id="rId19"/>
    <p:sldId id="342" r:id="rId20"/>
    <p:sldId id="305" r:id="rId21"/>
    <p:sldId id="320" r:id="rId22"/>
    <p:sldId id="306" r:id="rId23"/>
    <p:sldId id="329" r:id="rId24"/>
    <p:sldId id="365" r:id="rId25"/>
    <p:sldId id="348" r:id="rId26"/>
    <p:sldId id="349" r:id="rId27"/>
    <p:sldId id="350" r:id="rId28"/>
    <p:sldId id="351" r:id="rId29"/>
    <p:sldId id="308" r:id="rId30"/>
    <p:sldId id="324" r:id="rId31"/>
    <p:sldId id="325" r:id="rId32"/>
    <p:sldId id="326" r:id="rId33"/>
    <p:sldId id="327" r:id="rId34"/>
    <p:sldId id="328" r:id="rId35"/>
    <p:sldId id="310" r:id="rId36"/>
    <p:sldId id="358" r:id="rId37"/>
    <p:sldId id="359" r:id="rId38"/>
    <p:sldId id="361" r:id="rId39"/>
    <p:sldId id="362" r:id="rId40"/>
    <p:sldId id="363" r:id="rId41"/>
    <p:sldId id="364" r:id="rId42"/>
    <p:sldId id="339" r:id="rId43"/>
    <p:sldId id="312" r:id="rId44"/>
    <p:sldId id="314" r:id="rId45"/>
    <p:sldId id="352" r:id="rId46"/>
    <p:sldId id="357" r:id="rId47"/>
    <p:sldId id="360" r:id="rId48"/>
    <p:sldId id="353" r:id="rId49"/>
    <p:sldId id="318" r:id="rId50"/>
    <p:sldId id="341" r:id="rId51"/>
  </p:sldIdLst>
  <p:sldSz cx="9144000" cy="6858000" type="screen4x3"/>
  <p:notesSz cx="6797675" cy="9982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Finfer" initials="SF" lastIdx="4" clrIdx="0">
    <p:extLst>
      <p:ext uri="{19B8F6BF-5375-455C-9EA6-DF929625EA0E}">
        <p15:presenceInfo xmlns:p15="http://schemas.microsoft.com/office/powerpoint/2012/main" userId="S::sfinfer@georgeinstitute.org.au::a7311557-0be0-41b0-aa50-df3be7bd2f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9D0"/>
    <a:srgbClr val="313231"/>
    <a:srgbClr val="F49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0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-2467"/>
    </p:cViewPr>
  </p:sorterViewPr>
  <p:notesViewPr>
    <p:cSldViewPr snapToGrid="0" snapToObjects="1">
      <p:cViewPr varScale="1">
        <p:scale>
          <a:sx n="140" d="100"/>
          <a:sy n="140" d="100"/>
        </p:scale>
        <p:origin x="-4800" y="-104"/>
      </p:cViewPr>
      <p:guideLst>
        <p:guide orient="horz" pos="314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i.local\ou\TGI\AU\Shared-T\CRITICAL%20CARE\Australian%20Sepsis%20Network\Events%20and%20Meetings\ASN%20National%20Symposium%202022\Survey\SSNAP%20Priorities%20Survey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Stopping Sepsis National Action Plan - 5 Year Priorities - Survey Results</a:t>
            </a:r>
          </a:p>
        </c:rich>
      </c:tx>
      <c:layout>
        <c:manualLayout>
          <c:xMode val="edge"/>
          <c:yMode val="edge"/>
          <c:x val="0.16826613729474765"/>
          <c:y val="1.4071291960657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Results!$B$1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cat>
            <c:strRef>
              <c:f>Results!$A$2:$A$24</c:f>
              <c:strCache>
                <c:ptCount val="23"/>
                <c:pt idx="0">
                  <c:v>Expand social media</c:v>
                </c:pt>
                <c:pt idx="1">
                  <c:v>Consumer forum</c:v>
                </c:pt>
                <c:pt idx="2">
                  <c:v>Engage similar groups</c:v>
                </c:pt>
                <c:pt idx="3">
                  <c:v>Newsletter </c:v>
                </c:pt>
                <c:pt idx="4">
                  <c:v>Annual awareness survey</c:v>
                </c:pt>
                <c:pt idx="5">
                  <c:v>Digital pocketbook</c:v>
                </c:pt>
                <c:pt idx="6">
                  <c:v>WSD national group</c:v>
                </c:pt>
                <c:pt idx="7">
                  <c:v>Annual national symposium</c:v>
                </c:pt>
                <c:pt idx="8">
                  <c:v>Dedicated comms resource</c:v>
                </c:pt>
                <c:pt idx="9">
                  <c:v>Health prof forum</c:v>
                </c:pt>
                <c:pt idx="10">
                  <c:v>Speciality forums</c:v>
                </c:pt>
                <c:pt idx="11">
                  <c:v>Consumer advisory group</c:v>
                </c:pt>
                <c:pt idx="12">
                  <c:v>National sepsis registry </c:v>
                </c:pt>
                <c:pt idx="13">
                  <c:v>Undergraduate curriculum</c:v>
                </c:pt>
                <c:pt idx="14">
                  <c:v>Training module</c:v>
                </c:pt>
                <c:pt idx="15">
                  <c:v>Implementation research for SCCS</c:v>
                </c:pt>
                <c:pt idx="16">
                  <c:v>National sepsis support service</c:v>
                </c:pt>
                <c:pt idx="17">
                  <c:v>Post sepsis MOC</c:v>
                </c:pt>
                <c:pt idx="18">
                  <c:v>Annual awareness campaign</c:v>
                </c:pt>
                <c:pt idx="19">
                  <c:v>Sepsis CRE</c:v>
                </c:pt>
                <c:pt idx="20">
                  <c:v>National tools </c:v>
                </c:pt>
                <c:pt idx="21">
                  <c:v>Documentation and coding standard </c:v>
                </c:pt>
                <c:pt idx="22">
                  <c:v>Lobby for Sepsis Coordinators</c:v>
                </c:pt>
              </c:strCache>
            </c:strRef>
          </c:cat>
          <c:val>
            <c:numRef>
              <c:f>Results!$B$2:$B$24</c:f>
              <c:numCache>
                <c:formatCode>0</c:formatCode>
                <c:ptCount val="23"/>
                <c:pt idx="0">
                  <c:v>7.5</c:v>
                </c:pt>
                <c:pt idx="1">
                  <c:v>15</c:v>
                </c:pt>
                <c:pt idx="2">
                  <c:v>15</c:v>
                </c:pt>
                <c:pt idx="3">
                  <c:v>20</c:v>
                </c:pt>
                <c:pt idx="4">
                  <c:v>28</c:v>
                </c:pt>
                <c:pt idx="5">
                  <c:v>30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43</c:v>
                </c:pt>
                <c:pt idx="12">
                  <c:v>43</c:v>
                </c:pt>
                <c:pt idx="13">
                  <c:v>45</c:v>
                </c:pt>
                <c:pt idx="14">
                  <c:v>48</c:v>
                </c:pt>
                <c:pt idx="15">
                  <c:v>50</c:v>
                </c:pt>
                <c:pt idx="16">
                  <c:v>53</c:v>
                </c:pt>
                <c:pt idx="17">
                  <c:v>53</c:v>
                </c:pt>
                <c:pt idx="18">
                  <c:v>58</c:v>
                </c:pt>
                <c:pt idx="19">
                  <c:v>58</c:v>
                </c:pt>
                <c:pt idx="20">
                  <c:v>58</c:v>
                </c:pt>
                <c:pt idx="21">
                  <c:v>63</c:v>
                </c:pt>
                <c:pt idx="2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1-46A4-A870-3E40FA47F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0121488"/>
        <c:axId val="1990114000"/>
      </c:barChart>
      <c:catAx>
        <c:axId val="1990121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Priorities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90114000"/>
        <c:crosses val="autoZero"/>
        <c:auto val="1"/>
        <c:lblAlgn val="ctr"/>
        <c:lblOffset val="100"/>
        <c:noMultiLvlLbl val="0"/>
      </c:catAx>
      <c:valAx>
        <c:axId val="199011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00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% of respondents (n=61)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1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316E6-F904-1346-B64D-6DFB2BC04658}" type="datetimeFigureOut">
              <a:rPr lang="en-US"/>
              <a:pPr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AEAAEA-BEAC-0847-A128-F3BDDCEB27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5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2760B-4A2B-BE42-9A32-D710182EF740}" type="datetimeFigureOut">
              <a:rPr lang="en-US"/>
              <a:pPr/>
              <a:t>7/27/2023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28ACF-4F1D-2147-828D-0388DF9151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59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4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10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6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9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2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7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3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2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8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4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9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ACF-4F1D-2147-828D-0388DF9151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46"/>
            <a:ext cx="9180511" cy="690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1748"/>
            <a:ext cx="7772400" cy="4510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80819"/>
            <a:ext cx="7772400" cy="2404999"/>
          </a:xfrm>
          <a:prstGeom prst="rect">
            <a:avLst/>
          </a:prstGeom>
        </p:spPr>
        <p:txBody>
          <a:bodyPr>
            <a:normAutofit/>
          </a:bodyPr>
          <a:lstStyle>
            <a:lvl1pPr marL="184150" indent="-184150" algn="l">
              <a:lnSpc>
                <a:spcPct val="110000"/>
              </a:lnSpc>
              <a:buNone/>
              <a:defRPr sz="2000">
                <a:solidFill>
                  <a:srgbClr val="454745"/>
                </a:solidFill>
                <a:latin typeface="Arial Unicode MS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4CA9F025-6862-8A4F-827F-0ACAA38417BD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 dirty="0"/>
              <a:t>Slideset Title</a:t>
            </a:r>
          </a:p>
          <a:p>
            <a:pPr>
              <a:defRPr/>
            </a:pPr>
            <a:r>
              <a:rPr lang="en-US" dirty="0"/>
              <a:t>Private &amp;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CC44D09B-B189-424A-B058-8FB792079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46"/>
            <a:ext cx="9180511" cy="690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26" y="644078"/>
            <a:ext cx="7940974" cy="4642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76555" y="1323109"/>
            <a:ext cx="7772400" cy="4530436"/>
          </a:xfrm>
          <a:prstGeom prst="rect">
            <a:avLst/>
          </a:prstGeom>
        </p:spPr>
        <p:txBody>
          <a:bodyPr>
            <a:normAutofit/>
          </a:bodyPr>
          <a:lstStyle>
            <a:lvl1pPr marL="184150" marR="0" indent="-1841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454745"/>
                </a:solidFill>
                <a:latin typeface="Arial Unicode MS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ctr"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 dirty="0"/>
              <a:t>Slideset Title</a:t>
            </a:r>
          </a:p>
          <a:p>
            <a:pPr>
              <a:defRPr/>
            </a:pPr>
            <a:r>
              <a:rPr lang="en-US" dirty="0"/>
              <a:t>Private &amp;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1BE4E731-9A97-494C-A3D0-97444523C0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5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97"/>
            <a:ext cx="9180511" cy="69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44D79A3C-4D8E-4442-A46F-3573B8FDFDD5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 dirty="0"/>
              <a:t>Slideset Title</a:t>
            </a:r>
          </a:p>
          <a:p>
            <a:pPr>
              <a:defRPr/>
            </a:pPr>
            <a:r>
              <a:rPr lang="en-US" dirty="0"/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3FA70AA9-6710-A243-8E76-9DA9B9C698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791748"/>
            <a:ext cx="7772400" cy="4510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6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umm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97"/>
            <a:ext cx="9180511" cy="69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25" y="207817"/>
            <a:ext cx="7772400" cy="89200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600" b="1" baseline="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76555" y="2101273"/>
            <a:ext cx="7772400" cy="3752271"/>
          </a:xfrm>
          <a:prstGeom prst="rect">
            <a:avLst/>
          </a:prstGeom>
        </p:spPr>
        <p:txBody>
          <a:bodyPr/>
          <a:lstStyle>
            <a:lvl1pPr marL="184150" indent="-184150">
              <a:defRPr sz="2000" baseline="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49C7F63D-B1DB-E143-B39A-E8B0B2E401DC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 dirty="0"/>
              <a:t>Slideset Title</a:t>
            </a:r>
          </a:p>
          <a:p>
            <a:pPr>
              <a:defRPr/>
            </a:pPr>
            <a:r>
              <a:rPr lang="en-US" dirty="0"/>
              <a:t>Private &amp;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8E1911D7-149C-3949-A302-AEADE61113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5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" y="146"/>
            <a:ext cx="9176443" cy="690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26" y="644078"/>
            <a:ext cx="7940974" cy="4642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54745"/>
                </a:solidFill>
                <a:latin typeface="Arial Unicode MS"/>
                <a:ea typeface="+mn-ea"/>
                <a:cs typeface="Arial Unicode MS"/>
              </a:defRPr>
            </a:lvl1pPr>
          </a:lstStyle>
          <a:p>
            <a:pPr>
              <a:defRPr/>
            </a:pPr>
            <a:r>
              <a:rPr lang="en-US" dirty="0"/>
              <a:t>Slideset Title</a:t>
            </a:r>
          </a:p>
          <a:p>
            <a:pPr>
              <a:defRPr/>
            </a:pPr>
            <a:r>
              <a:rPr lang="en-US" dirty="0"/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6350"/>
            <a:ext cx="615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706D0033-D239-924F-9FEC-3403184C4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1352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17A88297-813F-9C4C-B0D5-61655B025CD2}" type="datetime1">
              <a:rPr lang="en-AU" smtClean="0"/>
              <a:pPr/>
              <a:t>27/07/2023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87B78"/>
          </a:solidFill>
          <a:latin typeface="Arial"/>
          <a:ea typeface="Geneva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87B78"/>
          </a:solidFill>
          <a:latin typeface="Arial" charset="0"/>
          <a:ea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87B78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87B78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87B78"/>
          </a:solidFill>
          <a:latin typeface="Arial"/>
          <a:ea typeface="Geneva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87B78"/>
          </a:solidFill>
          <a:latin typeface="Arial"/>
          <a:ea typeface="Geneva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87B78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v9Ks16_19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fi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1.png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1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b="1" dirty="0">
                <a:solidFill>
                  <a:srgbClr val="D749D0"/>
                </a:solidFill>
                <a:latin typeface="Arial Narrow" panose="020B0606020202030204" pitchFamily="34" charset="0"/>
                <a:cs typeface="Arial Unicode MS"/>
              </a:rPr>
              <a:t>National Symposium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chemeClr val="tx1"/>
                </a:solidFill>
                <a:latin typeface="Arial Narrow" panose="020B0606020202030204" pitchFamily="34" charset="0"/>
                <a:cs typeface="Arial Unicode MS"/>
              </a:rPr>
              <a:t>Sepsis Clinical Care Standard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chemeClr val="tx1"/>
                </a:solidFill>
                <a:latin typeface="Arial Narrow" panose="020B0606020202030204" pitchFamily="34" charset="0"/>
                <a:cs typeface="Arial Unicode MS"/>
              </a:rPr>
              <a:t>Stopping Sepsis National Action Plan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chemeClr val="tx1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i="1" dirty="0">
                <a:solidFill>
                  <a:schemeClr val="tx1"/>
                </a:solidFill>
                <a:latin typeface="Arial Narrow" panose="020B0606020202030204" pitchFamily="34" charset="0"/>
                <a:cs typeface="Arial Unicode MS"/>
              </a:rPr>
              <a:t>MC A/Prof Naomi Hammond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791748"/>
            <a:ext cx="7772400" cy="4510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9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US" sz="2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Welcome</a:t>
            </a:r>
            <a:endParaRPr lang="en-US" sz="26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AA07D-D91B-405F-97B0-378DB2B4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DB70C3D-B64C-E407-10F2-7AEE3BA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BCEBD4-48E5-76FE-F522-6878DF48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82" y="1751757"/>
            <a:ext cx="3098468" cy="4462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721E2-B594-97C6-7A27-756591F97741}"/>
              </a:ext>
            </a:extLst>
          </p:cNvPr>
          <p:cNvSpPr txBox="1"/>
          <p:nvPr/>
        </p:nvSpPr>
        <p:spPr>
          <a:xfrm>
            <a:off x="1908287" y="1293593"/>
            <a:ext cx="16786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December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46CDE-0608-13F2-470F-F17CE23F0680}"/>
              </a:ext>
            </a:extLst>
          </p:cNvPr>
          <p:cNvSpPr txBox="1"/>
          <p:nvPr/>
        </p:nvSpPr>
        <p:spPr>
          <a:xfrm>
            <a:off x="6295289" y="1291004"/>
            <a:ext cx="113845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June 2022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AC38173-FE7E-75B0-2196-EEE5A263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69" y="1848152"/>
            <a:ext cx="28575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11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800" dirty="0">
                <a:solidFill>
                  <a:srgbClr val="454745"/>
                </a:solidFill>
                <a:latin typeface="Arial Narrow" panose="020B0606020202030204" pitchFamily="34" charset="0"/>
              </a:rPr>
              <a:t>Sepsis Clinical Care Standard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800" dirty="0">
                <a:solidFill>
                  <a:srgbClr val="454745"/>
                </a:solidFill>
                <a:latin typeface="Arial Narrow" panose="020B0606020202030204" pitchFamily="34" charset="0"/>
              </a:rPr>
              <a:t>Dr Alice Bhasale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12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Sepsis Survivors, Families, Carers and Bereaved Families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Ms Fiona Gray – Sepsis Survivor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Ms Mary Steele – Mother of Preston 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0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Fiona – a survivor’s perspective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b="1" dirty="0">
              <a:effectLst/>
              <a:highlight>
                <a:srgbClr val="FFFF00"/>
              </a:highlight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2" descr="May be an image of 3 people and people smiling">
            <a:extLst>
              <a:ext uri="{FF2B5EF4-FFF2-40B4-BE49-F238E27FC236}">
                <a16:creationId xmlns:a16="http://schemas.microsoft.com/office/drawing/2014/main" id="{26694B64-B0E1-3AD0-D5E0-A64E108B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5" y="1394350"/>
            <a:ext cx="2830216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 photo description available.">
            <a:extLst>
              <a:ext uri="{FF2B5EF4-FFF2-40B4-BE49-F238E27FC236}">
                <a16:creationId xmlns:a16="http://schemas.microsoft.com/office/drawing/2014/main" id="{C9774C76-51BA-CC65-910C-A95C7C64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58" y="1323109"/>
            <a:ext cx="3627318" cy="27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AAAB3810-FD8A-DA75-9E40-BF2C39710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82" y="3588327"/>
            <a:ext cx="2929735" cy="29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26" y="644078"/>
            <a:ext cx="8137590" cy="464288"/>
          </a:xfrm>
        </p:spPr>
        <p:txBody>
          <a:bodyPr/>
          <a:lstStyle/>
          <a:p>
            <a:r>
              <a:rPr lang="en-AU" dirty="0"/>
              <a:t>Fiona – a survivor’s perspective (clinical timeline)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6B992F-06A4-F65F-8713-016B338D5FC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1085" y="1322388"/>
            <a:ext cx="8137590" cy="5033962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On arrival 7am – BP 100/60, HR 60, RR 20, SpO2 97%, temp 37.5, left elbow decreased movement, red &amp; swollen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>
                <a:solidFill>
                  <a:srgbClr val="CC0066"/>
                </a:solidFill>
              </a:rPr>
              <a:t>Diagnosis - Olecranon Bursitis. Analgesics for pain relief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10.53 admitted to EECU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11.15 IV Antibiotics Flucloxacillin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11.25 - BP 123/83, HR 94, RR 20, SpO2 97%, temp 37.3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12.20 - </a:t>
            </a:r>
            <a:r>
              <a:rPr lang="en-AU" sz="2400" b="0" dirty="0">
                <a:solidFill>
                  <a:srgbClr val="CC0066"/>
                </a:solidFill>
              </a:rPr>
              <a:t>BP 98/60</a:t>
            </a:r>
            <a:r>
              <a:rPr lang="en-AU" sz="2400" b="0" dirty="0"/>
              <a:t>, HR 96, RR 20, SpO2 97%, </a:t>
            </a:r>
            <a:r>
              <a:rPr lang="en-AU" sz="2400" b="0" dirty="0">
                <a:solidFill>
                  <a:srgbClr val="CC0066"/>
                </a:solidFill>
              </a:rPr>
              <a:t>temp 38.4</a:t>
            </a:r>
            <a:r>
              <a:rPr lang="en-AU" sz="2400" b="0" dirty="0"/>
              <a:t>. Given warm blanket for shivering &amp; now hypotensive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>
                <a:solidFill>
                  <a:srgbClr val="CC0066"/>
                </a:solidFill>
              </a:rPr>
              <a:t>Moved to resus &amp; IVT commenced</a:t>
            </a:r>
            <a:r>
              <a:rPr lang="en-AU" sz="2400" b="0" dirty="0"/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13.10 - Antibiotics changed to Cephazolin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15.10 - BP 96/63, HR 106, RR 18, SpO2 96%, temp 38.1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17.50 – ICU review. Not for ICU at this time. Encourage oral fluids. Accept SBP&gt;90MAP&gt;60 and HR &lt; 135.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18.00 Ortho r/v – admit for </a:t>
            </a:r>
            <a:r>
              <a:rPr lang="en-AU" sz="2400" b="0" dirty="0">
                <a:solidFill>
                  <a:srgbClr val="CC0066"/>
                </a:solidFill>
              </a:rPr>
              <a:t>olecranon bursitis traumatic v infectious</a:t>
            </a:r>
            <a:r>
              <a:rPr lang="en-AU" sz="2400" b="0" dirty="0"/>
              <a:t>, fast from midnight.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18.40 </a:t>
            </a:r>
            <a:r>
              <a:rPr lang="en-AU" sz="2400" b="0" dirty="0" err="1"/>
              <a:t>Obs</a:t>
            </a:r>
            <a:r>
              <a:rPr lang="en-AU" sz="2400" b="0" dirty="0"/>
              <a:t> pre-transfer to ward BP 97/60, </a:t>
            </a:r>
            <a:r>
              <a:rPr lang="en-AU" sz="2400" b="0" dirty="0">
                <a:solidFill>
                  <a:srgbClr val="CC0066"/>
                </a:solidFill>
              </a:rPr>
              <a:t>HR 130</a:t>
            </a:r>
            <a:r>
              <a:rPr lang="en-AU" sz="2400" b="0" dirty="0"/>
              <a:t>, RR 18, SpO2 100%, temp 38. No urine output documented in ED. 3 Litres IVT administered in ED.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19.30 Arrival in ward. </a:t>
            </a:r>
            <a:r>
              <a:rPr lang="en-AU" sz="2400" b="0" dirty="0">
                <a:solidFill>
                  <a:srgbClr val="CC0066"/>
                </a:solidFill>
              </a:rPr>
              <a:t>MET Call – BP 60/40. Moved to ICU immediately.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400" b="0" dirty="0"/>
              <a:t>21.15 Ortho re-review – Olecranon swelling with re-accumulation of creeping </a:t>
            </a:r>
            <a:r>
              <a:rPr lang="en-AU" sz="2400" b="0" dirty="0">
                <a:solidFill>
                  <a:srgbClr val="CC0066"/>
                </a:solidFill>
              </a:rPr>
              <a:t>cellulitis </a:t>
            </a:r>
            <a:r>
              <a:rPr lang="en-AU" sz="2400" b="0" dirty="0"/>
              <a:t>– </a:t>
            </a:r>
            <a:r>
              <a:rPr lang="en-AU" sz="2400" b="0" dirty="0">
                <a:solidFill>
                  <a:srgbClr val="CC0066"/>
                </a:solidFill>
              </a:rPr>
              <a:t>septic shock</a:t>
            </a:r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23730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Consumer resources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40825" y="1323109"/>
            <a:ext cx="3808129" cy="45304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9262B-FB35-47B2-898B-2FA0586E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6" y="1131871"/>
            <a:ext cx="3665460" cy="515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2EA3E7-293D-A92C-8E9E-062F99BDB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666" y="1108366"/>
            <a:ext cx="3808128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540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Mary – a family/parent perspective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6555" y="1323109"/>
            <a:ext cx="4647285" cy="45304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Preston’s story</a:t>
            </a:r>
            <a:endParaRPr lang="en-AU" sz="1800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has changed in 19 years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I think should be a priority going forward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does the </a:t>
            </a: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SCCS impact families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are the gaps</a:t>
            </a:r>
            <a:endParaRPr lang="en-AU" sz="1800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effectLst/>
              <a:highlight>
                <a:srgbClr val="FFFF00"/>
              </a:highlight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AFCA9F9B-D8D2-43BF-ABCB-F20D2C499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48" y="1808480"/>
            <a:ext cx="2561467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13767" y="1174365"/>
            <a:ext cx="3582314" cy="45304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does it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can it be used</a:t>
            </a:r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F97B38-88A7-4C71-AEAE-482CF4B1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20" y="553718"/>
            <a:ext cx="3948058" cy="55930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65E46F-A411-4022-A16B-5F5EE6D7DAC8}"/>
              </a:ext>
            </a:extLst>
          </p:cNvPr>
          <p:cNvSpPr txBox="1">
            <a:spLocks/>
          </p:cNvSpPr>
          <p:nvPr/>
        </p:nvSpPr>
        <p:spPr>
          <a:xfrm>
            <a:off x="898226" y="531438"/>
            <a:ext cx="7940974" cy="4642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eaLnBrk="1" hangingPunct="1">
              <a:defRPr sz="2600" b="1">
                <a:solidFill>
                  <a:srgbClr val="454745"/>
                </a:solidFill>
                <a:latin typeface="Arial Narrow" panose="020B0606020202030204" pitchFamily="34" charset="0"/>
                <a:ea typeface="Geneva" charset="0"/>
                <a:cs typeface="Arial Unicode MS"/>
              </a:defRPr>
            </a:lvl1pPr>
            <a:lvl2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2pPr>
            <a:lvl3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3pPr>
            <a:lvl4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4pPr>
            <a:lvl5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AU" dirty="0"/>
              <a:t>Consumer resource </a:t>
            </a:r>
          </a:p>
        </p:txBody>
      </p:sp>
    </p:spTree>
    <p:extLst>
      <p:ext uri="{BB962C8B-B14F-4D97-AF65-F5344CB8AC3E}">
        <p14:creationId xmlns:p14="http://schemas.microsoft.com/office/powerpoint/2010/main" val="242678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0A88-F123-4A6D-9B74-F1644D21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26" y="644078"/>
            <a:ext cx="7940974" cy="464288"/>
          </a:xfrm>
        </p:spPr>
        <p:txBody>
          <a:bodyPr anchor="b" anchorCtr="0">
            <a:no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Bereaved families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DC7DC-66E4-4EB6-BF8F-3D96BF7EED8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1824" y="1163782"/>
            <a:ext cx="3676650" cy="45304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b="1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does it help consumers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Why its important to 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can it be used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1AB6E-2835-4A84-BDFE-42EA90BC2E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6A13-62E7-4131-940F-14249D508B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2BB81-D3FC-481F-9ED2-89463099F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604611"/>
            <a:ext cx="3965731" cy="5751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314F1-4B5D-4E78-8780-98F9057C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19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SCCS – Quality Statements 1 to 3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Early recognition, time critical management, antimicrobials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Prof Simon Finfer AO 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chemeClr val="bg1"/>
                </a:solidFill>
                <a:latin typeface="Arial Unicode MS"/>
                <a:cs typeface="Arial Unicode MS"/>
              </a:rPr>
              <a:t> </a:t>
            </a: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b="1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791748"/>
            <a:ext cx="7772400" cy="4510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9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US" sz="2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Thank you</a:t>
            </a:r>
            <a:endParaRPr lang="en-US" sz="2600" i="1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D99F778-83A5-4713-A9E0-425BE28B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43" y="3207285"/>
            <a:ext cx="5637321" cy="2939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8D571-D034-48D7-B23B-F9A5D3CE3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4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Sepsis recognition, escalation and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83048E-431F-0DCF-C4DE-594D1B16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6" y="1108366"/>
            <a:ext cx="6756400" cy="21971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284221-6A55-0CD5-E5F7-C851040CD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3" y="3305466"/>
            <a:ext cx="5854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9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Indicators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FEFA6DA-E1DA-09AC-7452-3AABB943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3" y="1210733"/>
            <a:ext cx="7772400" cy="4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CD052C1-4BD1-A32C-441D-8D60B1EF2EF2}"/>
              </a:ext>
            </a:extLst>
          </p:cNvPr>
          <p:cNvGrpSpPr/>
          <p:nvPr/>
        </p:nvGrpSpPr>
        <p:grpSpPr>
          <a:xfrm>
            <a:off x="745826" y="1264612"/>
            <a:ext cx="4718803" cy="1946674"/>
            <a:chOff x="745826" y="1264612"/>
            <a:chExt cx="5778500" cy="2311400"/>
          </a:xfrm>
        </p:grpSpPr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258E137-0731-03C6-E580-DD7AA69E1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826" y="1264612"/>
              <a:ext cx="5778500" cy="2311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1788E8-66A1-ED3C-0BF8-F8D5E99EFFB7}"/>
                </a:ext>
              </a:extLst>
            </p:cNvPr>
            <p:cNvCxnSpPr/>
            <p:nvPr/>
          </p:nvCxnSpPr>
          <p:spPr>
            <a:xfrm>
              <a:off x="881743" y="2895600"/>
              <a:ext cx="204119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19DE9EF-1762-E007-670C-4D06E219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16" y="1264612"/>
            <a:ext cx="3509801" cy="489857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7D8A93C-5873-8F1E-5075-752BC06EE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35" y="3585077"/>
            <a:ext cx="4718803" cy="19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41350" y="3755571"/>
            <a:ext cx="7772400" cy="245835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Clinical Indicators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2a: Evidence of a locally approved sepsis clinical pathway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2b: Evidence of local arrangements that support the delivery of care described in the local sepsis clinical pathway.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2c: Proportion of patients with sepsis who were treated according to the locally approved sepsis clinical pathway.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700" b="1" dirty="0">
              <a:solidFill>
                <a:srgbClr val="00B050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58E137-0731-03C6-E580-DD7AA69E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6" y="1264612"/>
            <a:ext cx="5778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7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01E7A3-1367-6D05-5665-09D54C43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6" y="1206500"/>
            <a:ext cx="58039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5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C71482-0FBC-4B98-0D4C-5AD864F5FF66}"/>
              </a:ext>
            </a:extLst>
          </p:cNvPr>
          <p:cNvGrpSpPr/>
          <p:nvPr/>
        </p:nvGrpSpPr>
        <p:grpSpPr>
          <a:xfrm>
            <a:off x="745826" y="1206500"/>
            <a:ext cx="7199839" cy="4816184"/>
            <a:chOff x="745826" y="1206500"/>
            <a:chExt cx="7199839" cy="4816184"/>
          </a:xfrm>
        </p:grpSpPr>
        <p:pic>
          <p:nvPicPr>
            <p:cNvPr id="9" name="Picture 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0F01E7A3-1367-6D05-5665-09D54C43C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826" y="1206500"/>
              <a:ext cx="5803900" cy="2921000"/>
            </a:xfrm>
            <a:prstGeom prst="rect">
              <a:avLst/>
            </a:prstGeom>
          </p:spPr>
        </p:pic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2E5F886-E0DD-F528-5B22-954819D96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765" y="2428584"/>
              <a:ext cx="7073900" cy="359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06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26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Prof Karin </a:t>
            </a:r>
            <a:r>
              <a:rPr lang="en-AU" sz="2000" dirty="0" err="1">
                <a:solidFill>
                  <a:srgbClr val="454745"/>
                </a:solidFill>
                <a:latin typeface="Arial Unicode MS"/>
                <a:cs typeface="Arial Unicode MS"/>
              </a:rPr>
              <a:t>Thirsky</a:t>
            </a: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b="1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https://youtu.be/qv9Ks16_19w</a:t>
            </a:r>
            <a:endParaRPr lang="en-AU" sz="2000" b="1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  <p:pic>
        <p:nvPicPr>
          <p:cNvPr id="8" name="Picture 7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B197D9A3-31F4-4761-A816-E1F410FBF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857" y="3192155"/>
            <a:ext cx="2443127" cy="19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3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EA501F-61F2-446B-8801-8D6933887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53" y="1378858"/>
            <a:ext cx="8371147" cy="47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0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B0F5C-5DCA-47C2-9F36-38B3046A0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5" y="1385887"/>
            <a:ext cx="8782575" cy="49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4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288EC-6093-4C7F-AB67-721E3833F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" y="1390650"/>
            <a:ext cx="8224829" cy="45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chemeClr val="tx1"/>
                </a:solidFill>
                <a:latin typeface="Arial Unicode MS"/>
                <a:cs typeface="Arial Unicode MS"/>
              </a:rPr>
              <a:t>		</a:t>
            </a:r>
            <a:r>
              <a:rPr lang="en-AU" sz="1800" dirty="0">
                <a:solidFill>
                  <a:schemeClr val="tx1"/>
                </a:solidFill>
                <a:latin typeface="Arial Unicode MS"/>
                <a:cs typeface="Arial Unicode MS"/>
              </a:rPr>
              <a:t>Adj Prof Kathy </a:t>
            </a:r>
            <a:r>
              <a:rPr lang="en-AU" sz="1800" dirty="0" err="1">
                <a:solidFill>
                  <a:schemeClr val="tx1"/>
                </a:solidFill>
                <a:latin typeface="Arial Unicode MS"/>
                <a:cs typeface="Arial Unicode MS"/>
              </a:rPr>
              <a:t>Meleady</a:t>
            </a:r>
            <a:r>
              <a:rPr lang="en-AU" sz="1800" dirty="0">
                <a:solidFill>
                  <a:schemeClr val="tx1"/>
                </a:solidFill>
                <a:latin typeface="Arial Unicode MS"/>
                <a:cs typeface="Arial Unicode MS"/>
              </a:rPr>
              <a:t> </a:t>
            </a:r>
            <a:r>
              <a:rPr lang="en-AU" sz="1600" dirty="0">
                <a:solidFill>
                  <a:schemeClr val="tx1"/>
                </a:solidFill>
                <a:latin typeface="Arial Unicode MS"/>
                <a:cs typeface="Arial Unicode MS"/>
              </a:rPr>
              <a:t>PSM</a:t>
            </a:r>
            <a:endParaRPr lang="en-AU" sz="1800" dirty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1800" dirty="0">
                <a:solidFill>
                  <a:schemeClr val="tx1"/>
                </a:solidFill>
                <a:latin typeface="Arial Unicode MS"/>
                <a:cs typeface="Arial Unicode MS"/>
              </a:rPr>
              <a:t>		23 Oct 1958 – 13 Aug 2022</a:t>
            </a:r>
            <a:endParaRPr lang="en-AU" sz="2000" dirty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chemeClr val="tx1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C204A1-8AB9-413C-ABD9-B9D55DD3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55B61A6-63BD-4EA2-9BEE-C85B16B7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23" y="2793590"/>
            <a:ext cx="1640729" cy="2568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D69E0-F9AA-4696-B215-92288CC83681}"/>
              </a:ext>
            </a:extLst>
          </p:cNvPr>
          <p:cNvSpPr txBox="1"/>
          <p:nvPr/>
        </p:nvSpPr>
        <p:spPr>
          <a:xfrm>
            <a:off x="851453" y="1756780"/>
            <a:ext cx="4591878" cy="49244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eaLnBrk="1" hangingPunct="1">
              <a:defRPr sz="2600" b="1" i="1">
                <a:solidFill>
                  <a:schemeClr val="tx1">
                    <a:lumMod val="90000"/>
                    <a:lumOff val="10000"/>
                  </a:schemeClr>
                </a:solidFill>
                <a:latin typeface="Arial Unicode MS"/>
                <a:ea typeface="Geneva" charset="0"/>
                <a:cs typeface="Arial Unicode MS"/>
              </a:defRPr>
            </a:lvl1pPr>
            <a:lvl2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2pPr>
            <a:lvl3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3pPr>
            <a:lvl4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4pPr>
            <a:lvl5pPr algn="ctr" eaLnBrk="1" hangingPunct="1"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87B78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AU" dirty="0"/>
              <a:t>In </a:t>
            </a:r>
            <a:r>
              <a:rPr lang="en-AU" dirty="0" err="1"/>
              <a:t>memorium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8766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F5EF2-0177-4F9D-AB36-81F4389B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8" y="1400174"/>
            <a:ext cx="8398862" cy="46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A8D38-082C-4094-B5CC-C4F58E4ED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9" y="1371600"/>
            <a:ext cx="8109938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32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SCCS – Quality Statements 4 to 7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Coordinated care, transitions of care and post sepsis support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Dr Brett Abbenbroek 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4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6555" y="3677920"/>
            <a:ext cx="7772400" cy="1896957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Implications: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designated lead doctor or nurse with expertise in sepsis will organise the care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coordinating clinician attend regular multidisciplinary meetings to optimise care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provide a policy and system framework that nominates and enables a central clinician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8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AU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efined roles and responsibilities </a:t>
            </a:r>
          </a:p>
          <a:p>
            <a:pPr marL="273050" lvl="1" algn="l">
              <a:spcBef>
                <a:spcPts val="0"/>
              </a:spcBef>
              <a:spcAft>
                <a:spcPts val="0"/>
              </a:spcAft>
            </a:pPr>
            <a:endParaRPr lang="en-AU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endParaRPr lang="en-AU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700" b="1" dirty="0">
              <a:solidFill>
                <a:srgbClr val="00B050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89598-5519-445F-B97B-FA96FC33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5" y="224305"/>
            <a:ext cx="7106285" cy="33059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E58DA-7033-42AA-98F5-83BC977FCF90}"/>
              </a:ext>
            </a:extLst>
          </p:cNvPr>
          <p:cNvCxnSpPr/>
          <p:nvPr/>
        </p:nvCxnSpPr>
        <p:spPr>
          <a:xfrm>
            <a:off x="6004560" y="2001520"/>
            <a:ext cx="1361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21619A-B3E3-44F4-9B68-FE1461B9C0CF}"/>
              </a:ext>
            </a:extLst>
          </p:cNvPr>
          <p:cNvCxnSpPr>
            <a:cxnSpLocks/>
          </p:cNvCxnSpPr>
          <p:nvPr/>
        </p:nvCxnSpPr>
        <p:spPr>
          <a:xfrm>
            <a:off x="2641600" y="236728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AEC7C1A-4EED-4E8A-B55F-37498E85D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64" y="5260562"/>
            <a:ext cx="49244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83096" y="1859279"/>
            <a:ext cx="4346713" cy="399426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endParaRPr lang="en-AU" sz="1600" b="1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80D97-3E30-4DA0-A0BA-9D9EFC25D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16"/>
          <a:stretch/>
        </p:blipFill>
        <p:spPr>
          <a:xfrm>
            <a:off x="5278524" y="1757680"/>
            <a:ext cx="3423726" cy="3994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B14C4-2103-4B29-B6A3-AC5BAA2BEA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01"/>
          <a:stretch/>
        </p:blipFill>
        <p:spPr>
          <a:xfrm>
            <a:off x="818515" y="407185"/>
            <a:ext cx="7579659" cy="1350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EC0BD-3AB2-4EA4-A4D6-7E53D7D4A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51" y="2200619"/>
            <a:ext cx="3304909" cy="20047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D5404C-0E25-4B9A-970D-6F2B7F9F435B}"/>
              </a:ext>
            </a:extLst>
          </p:cNvPr>
          <p:cNvSpPr txBox="1"/>
          <p:nvPr/>
        </p:nvSpPr>
        <p:spPr>
          <a:xfrm>
            <a:off x="701040" y="4958080"/>
            <a:ext cx="4577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rial Narrow" panose="020B0606020202030204" pitchFamily="34" charset="0"/>
              </a:rPr>
              <a:t>Resource:</a:t>
            </a:r>
          </a:p>
          <a:p>
            <a:pPr marL="285750" indent="-285750">
              <a:buFont typeface="Arial Narrow" panose="020B0606020202030204" pitchFamily="34" charset="0"/>
              <a:buChar char="−"/>
            </a:pPr>
            <a:r>
              <a:rPr lang="en-AU" sz="1400" dirty="0">
                <a:latin typeface="Arial Narrow" panose="020B0606020202030204" pitchFamily="34" charset="0"/>
              </a:rPr>
              <a:t>Designated coordinator of care role description</a:t>
            </a:r>
          </a:p>
          <a:p>
            <a:pPr marL="285750" indent="-285750">
              <a:buFont typeface="Arial Narrow" panose="020B0606020202030204" pitchFamily="34" charset="0"/>
              <a:buChar char="−"/>
            </a:pPr>
            <a:r>
              <a:rPr lang="en-AU" sz="1400" dirty="0">
                <a:latin typeface="Arial Narrow" panose="020B0606020202030204" pitchFamily="34" charset="0"/>
              </a:rPr>
              <a:t>Responsibilities</a:t>
            </a:r>
          </a:p>
          <a:p>
            <a:pPr marL="285750" indent="-285750">
              <a:buFont typeface="Arial Narrow" panose="020B0606020202030204" pitchFamily="34" charset="0"/>
              <a:buChar char="−"/>
            </a:pPr>
            <a:r>
              <a:rPr lang="en-AU" sz="1400" dirty="0">
                <a:latin typeface="Arial Narrow" panose="020B0606020202030204" pitchFamily="34" charset="0"/>
              </a:rPr>
              <a:t>Sepsis management and coordination quality improvement program</a:t>
            </a:r>
          </a:p>
        </p:txBody>
      </p:sp>
    </p:spTree>
    <p:extLst>
      <p:ext uri="{BB962C8B-B14F-4D97-AF65-F5344CB8AC3E}">
        <p14:creationId xmlns:p14="http://schemas.microsoft.com/office/powerpoint/2010/main" val="262698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6555" y="4246880"/>
            <a:ext cx="7772400" cy="214660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Implications: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diagnosis of sepsis and the type of treatment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systems in place to seek assistance if concerns are not being addressed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verbal and written information from the initial suspicion of sepsis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empower patients and carers to raise concerns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co-designed interpreted resources </a:t>
            </a:r>
            <a:endParaRPr lang="en-AU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 leaving hospital provide information and handover the management of the patients condition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clinician training</a:t>
            </a:r>
            <a:endParaRPr lang="en-AU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700" b="1" dirty="0">
              <a:solidFill>
                <a:srgbClr val="00B050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E58DA-7033-42AA-98F5-83BC977FCF90}"/>
              </a:ext>
            </a:extLst>
          </p:cNvPr>
          <p:cNvCxnSpPr>
            <a:cxnSpLocks/>
          </p:cNvCxnSpPr>
          <p:nvPr/>
        </p:nvCxnSpPr>
        <p:spPr>
          <a:xfrm>
            <a:off x="2672080" y="2631440"/>
            <a:ext cx="1666240" cy="9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32DB02-2ED1-4D0F-AA5C-975FFB8CF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920" y="654734"/>
            <a:ext cx="7428230" cy="34107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73479C-AC0C-4244-BEEA-118DDB0EE718}"/>
              </a:ext>
            </a:extLst>
          </p:cNvPr>
          <p:cNvCxnSpPr/>
          <p:nvPr/>
        </p:nvCxnSpPr>
        <p:spPr>
          <a:xfrm>
            <a:off x="2841657" y="2631440"/>
            <a:ext cx="8057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BE0CB-774A-4271-9A02-C99EC37F2B41}"/>
              </a:ext>
            </a:extLst>
          </p:cNvPr>
          <p:cNvCxnSpPr>
            <a:cxnSpLocks/>
          </p:cNvCxnSpPr>
          <p:nvPr/>
        </p:nvCxnSpPr>
        <p:spPr>
          <a:xfrm>
            <a:off x="5808377" y="2854960"/>
            <a:ext cx="11410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09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2DB02-2ED1-4D0F-AA5C-975FFB8CF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60215"/>
          <a:stretch/>
        </p:blipFill>
        <p:spPr>
          <a:xfrm>
            <a:off x="883920" y="167055"/>
            <a:ext cx="7428230" cy="1356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1A044-F10B-4028-8907-B7D48A7C0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1615440"/>
            <a:ext cx="4155441" cy="783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5A5C0D-6E97-41F9-A566-389E3E7CE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345" y="2675242"/>
            <a:ext cx="2717184" cy="3709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11391-C21A-4297-B4F4-DA87D71BD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374" y="2691047"/>
            <a:ext cx="2717184" cy="3678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CFD7F3-2912-46C9-9E3C-1EFF568BA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735" y="1400707"/>
            <a:ext cx="3248025" cy="11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61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6555" y="3566161"/>
            <a:ext cx="7772400" cy="1351280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Implications: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suspected or probable sepsis flagged with a clearly documented handover and care plan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physical/psychosocial needs, their antimicrobial management plan and any infection precautions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structured handover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systems and supports are in place for clinicians to develop a comprehensive care plan</a:t>
            </a:r>
            <a:endParaRPr lang="en-AU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8B3B-1916-4332-8305-02A93DE1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512" y="172721"/>
            <a:ext cx="6768848" cy="3256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E9169-B3E5-453B-AE60-3CE0F05631C2}"/>
              </a:ext>
            </a:extLst>
          </p:cNvPr>
          <p:cNvCxnSpPr>
            <a:cxnSpLocks/>
          </p:cNvCxnSpPr>
          <p:nvPr/>
        </p:nvCxnSpPr>
        <p:spPr>
          <a:xfrm>
            <a:off x="3281680" y="1879600"/>
            <a:ext cx="1971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68216BA-CE54-4649-9E6F-72856F7E94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38590"/>
          <a:stretch/>
        </p:blipFill>
        <p:spPr>
          <a:xfrm>
            <a:off x="2245360" y="5013412"/>
            <a:ext cx="5049190" cy="10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0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76555" y="3647440"/>
            <a:ext cx="7772400" cy="124587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Implications: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suspected or probable sepsis should have a clearly documented handover and care plan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physical/psychosocial needs, their antimicrobial management plan and any infection precautions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structured written and verbal handover to primary care, provide a contact person</a:t>
            </a:r>
          </a:p>
          <a:p>
            <a:pPr marL="450850" lvl="1" indent="-177800" algn="l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AU" sz="14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systems and supports are in place for clinicians to develop a comprehensive care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C5A22A-CBAB-43C0-886E-A73D23AF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950" y="78461"/>
            <a:ext cx="6318250" cy="34267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BA0DB-80FD-4F1B-BCE7-D5BE9B0C78A7}"/>
              </a:ext>
            </a:extLst>
          </p:cNvPr>
          <p:cNvCxnSpPr/>
          <p:nvPr/>
        </p:nvCxnSpPr>
        <p:spPr>
          <a:xfrm>
            <a:off x="2794000" y="1747520"/>
            <a:ext cx="3881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7E4F4C-F7BD-4F6F-B8B5-D35E0D15860D}"/>
              </a:ext>
            </a:extLst>
          </p:cNvPr>
          <p:cNvCxnSpPr/>
          <p:nvPr/>
        </p:nvCxnSpPr>
        <p:spPr>
          <a:xfrm>
            <a:off x="4805680" y="2042160"/>
            <a:ext cx="2123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20C8D0-5646-44E0-8B2B-A7DD9673E551}"/>
              </a:ext>
            </a:extLst>
          </p:cNvPr>
          <p:cNvCxnSpPr/>
          <p:nvPr/>
        </p:nvCxnSpPr>
        <p:spPr>
          <a:xfrm>
            <a:off x="5303520" y="2570480"/>
            <a:ext cx="426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A6DE4A-BBE6-43B5-8AC2-28CAF3666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4240" y="5189816"/>
            <a:ext cx="4978400" cy="8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4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83096" y="1323109"/>
            <a:ext cx="3988904" cy="45304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Prepare for discharge and coordination of referrals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Survivorship and management of post-sepsis syndrome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Discharge medication management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Alignment with post–critical care follow-up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Documentation and discharge summary requirements – GP letter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Patient and carer education and information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Peer support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Bereavement care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b="1" dirty="0">
              <a:solidFill>
                <a:srgbClr val="D749D0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800" b="1" dirty="0">
              <a:solidFill>
                <a:srgbClr val="D749D0"/>
              </a:solidFill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4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308AA-059B-42D2-AD8C-0B0038C6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680" y="368488"/>
            <a:ext cx="2104731" cy="2935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576D47-4223-48B1-BB96-425C5A4DD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913" y="368488"/>
            <a:ext cx="2029927" cy="29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438AAF-3AF1-4F88-BD3E-DF485B45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242" y="3469752"/>
            <a:ext cx="2029927" cy="2998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FD32D2-0A30-4E6A-8C4E-8D35FB05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159" y="3435785"/>
            <a:ext cx="2104731" cy="3016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D59FF-81D2-4031-8E87-083F19A064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713"/>
          <a:stretch/>
        </p:blipFill>
        <p:spPr>
          <a:xfrm>
            <a:off x="745826" y="106825"/>
            <a:ext cx="3603054" cy="10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6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4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Overview and Objectives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A/Prof Naomi Hammond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C204A1-8AB9-413C-ABD9-B9D55DD3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8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40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QLD CEC Paediatric Sepsis Support and Mentorship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4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Ms Meagan O’Keefe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Ms Alana English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3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41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Stopping Sepsis National Action Plan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5 Year Strategic Objectives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ASN Evolution 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000" dirty="0">
                <a:solidFill>
                  <a:srgbClr val="454745"/>
                </a:solidFill>
                <a:latin typeface="Arial Unicode MS"/>
                <a:cs typeface="Arial Unicode MS"/>
              </a:rPr>
              <a:t>Prof Simon Finfer AO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2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E9309-9CC7-EB48-BD71-41290C9E1890}" type="datetime1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454745"/>
                </a:solidFill>
                <a:effectLst/>
                <a:uLnTx/>
                <a:uFillTx/>
                <a:latin typeface="Arial Unicode MS"/>
                <a:ea typeface="ヒラギノ角ゴ Pro W3" charset="0"/>
                <a:cs typeface="Arial Unicode M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27/07/2023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745"/>
              </a:solidFill>
              <a:effectLst/>
              <a:uLnTx/>
              <a:uFillTx/>
              <a:latin typeface="Arial Unicode MS"/>
              <a:ea typeface="ヒラギノ角ゴ Pro W3" charset="0"/>
              <a:cs typeface="Arial Unicode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4E731-9A97-494C-A3D0-97444523C00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54745"/>
                </a:solidFill>
                <a:effectLst/>
                <a:uLnTx/>
                <a:uFillTx/>
                <a:latin typeface="Arial Unicode MS"/>
                <a:ea typeface="ヒラギノ角ゴ Pro W3" charset="0"/>
                <a:cs typeface="Arial Unicode M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745"/>
              </a:solidFill>
              <a:effectLst/>
              <a:uLnTx/>
              <a:uFillTx/>
              <a:latin typeface="Arial Unicode MS"/>
              <a:ea typeface="ヒラギノ角ゴ Pro W3" charset="0"/>
              <a:cs typeface="Arial Unicode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DB70C3D-B64C-E407-10F2-7AEE3BA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 Narrow" panose="020B0606020202030204" pitchFamily="34" charset="0"/>
              </a:rPr>
              <a:t>The next 5 years ……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DB16620E-D055-1041-596F-2B26E13A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6" y="1283671"/>
            <a:ext cx="3122155" cy="446216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AC38173-FE7E-75B0-2196-EEE5A263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392" y="1348984"/>
            <a:ext cx="3120793" cy="43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1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E9309-9CC7-EB48-BD71-41290C9E1890}" type="datetime1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454745"/>
                </a:solidFill>
                <a:effectLst/>
                <a:uLnTx/>
                <a:uFillTx/>
                <a:latin typeface="Arial Unicode MS"/>
                <a:ea typeface="ヒラギノ角ゴ Pro W3" charset="0"/>
                <a:cs typeface="Arial Unicode M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27/07/2023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745"/>
              </a:solidFill>
              <a:effectLst/>
              <a:uLnTx/>
              <a:uFillTx/>
              <a:latin typeface="Arial Unicode MS"/>
              <a:ea typeface="ヒラギノ角ゴ Pro W3" charset="0"/>
              <a:cs typeface="Arial Unicode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4E731-9A97-494C-A3D0-97444523C00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54745"/>
                </a:solidFill>
                <a:effectLst/>
                <a:uLnTx/>
                <a:uFillTx/>
                <a:latin typeface="Arial Unicode MS"/>
                <a:ea typeface="ヒラギノ角ゴ Pro W3" charset="0"/>
                <a:cs typeface="Arial Unicode M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745"/>
              </a:solidFill>
              <a:effectLst/>
              <a:uLnTx/>
              <a:uFillTx/>
              <a:latin typeface="Arial Unicode MS"/>
              <a:ea typeface="ヒラギノ角ゴ Pro W3" charset="0"/>
              <a:cs typeface="Arial Unicode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A7D6A6-65F4-4257-ABB3-2D2F7E867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95350"/>
              </p:ext>
            </p:extLst>
          </p:nvPr>
        </p:nvGraphicFramePr>
        <p:xfrm>
          <a:off x="751840" y="426720"/>
          <a:ext cx="7661910" cy="541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CDA230-42AA-488A-8EA2-2FC77AAC9082}"/>
              </a:ext>
            </a:extLst>
          </p:cNvPr>
          <p:cNvSpPr txBox="1"/>
          <p:nvPr/>
        </p:nvSpPr>
        <p:spPr>
          <a:xfrm>
            <a:off x="873760" y="5953760"/>
            <a:ext cx="730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Arial Narrow" panose="020B0606020202030204" pitchFamily="34" charset="0"/>
              </a:rPr>
              <a:t>Other: Sepsis pathway in </a:t>
            </a:r>
            <a:r>
              <a:rPr lang="en-AU" sz="1200" dirty="0" err="1">
                <a:latin typeface="Arial Narrow" panose="020B0606020202030204" pitchFamily="34" charset="0"/>
              </a:rPr>
              <a:t>eMR</a:t>
            </a:r>
            <a:r>
              <a:rPr lang="en-AU" sz="1200" dirty="0">
                <a:latin typeface="Arial Narrow" panose="020B0606020202030204" pitchFamily="34" charset="0"/>
              </a:rPr>
              <a:t>, secure a physical premises</a:t>
            </a:r>
          </a:p>
        </p:txBody>
      </p:sp>
    </p:spTree>
    <p:extLst>
      <p:ext uri="{BB962C8B-B14F-4D97-AF65-F5344CB8AC3E}">
        <p14:creationId xmlns:p14="http://schemas.microsoft.com/office/powerpoint/2010/main" val="2835049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E9309-9CC7-EB48-BD71-41290C9E1890}" type="datetime1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454745"/>
                </a:solidFill>
                <a:effectLst/>
                <a:uLnTx/>
                <a:uFillTx/>
                <a:latin typeface="Arial Unicode MS"/>
                <a:ea typeface="ヒラギノ角ゴ Pro W3" charset="0"/>
                <a:cs typeface="Arial Unicode M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27/07/2023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745"/>
              </a:solidFill>
              <a:effectLst/>
              <a:uLnTx/>
              <a:uFillTx/>
              <a:latin typeface="Arial Unicode MS"/>
              <a:ea typeface="ヒラギノ角ゴ Pro W3" charset="0"/>
              <a:cs typeface="Arial Unicode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4E731-9A97-494C-A3D0-97444523C00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54745"/>
                </a:solidFill>
                <a:effectLst/>
                <a:uLnTx/>
                <a:uFillTx/>
                <a:latin typeface="Arial Unicode MS"/>
                <a:ea typeface="ヒラギノ角ゴ Pro W3" charset="0"/>
                <a:cs typeface="Arial Unicode M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745"/>
              </a:solidFill>
              <a:effectLst/>
              <a:uLnTx/>
              <a:uFillTx/>
              <a:latin typeface="Arial Unicode MS"/>
              <a:ea typeface="ヒラギノ角ゴ Pro W3" charset="0"/>
              <a:cs typeface="Arial Unicode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FB6B84-7F80-496C-A9BD-70AD38602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083" y="1815723"/>
            <a:ext cx="7315834" cy="3203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1AEE6-095D-407B-BAEC-43F70CD60C2E}"/>
              </a:ext>
            </a:extLst>
          </p:cNvPr>
          <p:cNvSpPr txBox="1"/>
          <p:nvPr/>
        </p:nvSpPr>
        <p:spPr>
          <a:xfrm>
            <a:off x="1158240" y="1320800"/>
            <a:ext cx="707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Stopping Sepsis National Action Plan – </a:t>
            </a:r>
            <a:r>
              <a:rPr lang="en-US" b="1" u="sng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Top 12</a:t>
            </a:r>
            <a:r>
              <a:rPr lang="en-US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- 5 Year Priorities</a:t>
            </a:r>
          </a:p>
        </p:txBody>
      </p:sp>
    </p:spTree>
    <p:extLst>
      <p:ext uri="{BB962C8B-B14F-4D97-AF65-F5344CB8AC3E}">
        <p14:creationId xmlns:p14="http://schemas.microsoft.com/office/powerpoint/2010/main" val="1238302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1B78F96-6ECB-4EEC-C9ED-9B3F34BF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2" y="434023"/>
            <a:ext cx="7772400" cy="48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42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b="1" dirty="0"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</a:pPr>
            <a:r>
              <a:rPr lang="en-AU" sz="1800" b="1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Launch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</a:pPr>
            <a:r>
              <a:rPr lang="en-AU" sz="1800" b="1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World Sepsis Day 13 September 2022</a:t>
            </a:r>
            <a:endParaRPr lang="en-AU" sz="1800" b="1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D0ED55B8-70FE-4225-BD4B-72D91DE6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1424840"/>
            <a:ext cx="6042660" cy="2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7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47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4000" i="1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Thank you</a:t>
            </a: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1212B-4A7D-4116-A746-9D6F6368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22" y="859301"/>
            <a:ext cx="2345228" cy="11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Symposium overview and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BA9E-2932-417E-A20F-8B7FD84604D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Symposium information sheet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Objective 1: Sepsis Clinical Care Standard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equirements, implementation resources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examples of best practice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Arial Narrow" panose="020B0606020202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Objective 2: Stopping Sepsis National Action Plan</a:t>
            </a:r>
          </a:p>
          <a:p>
            <a:r>
              <a:rPr lang="en-AU" sz="1800" dirty="0">
                <a:effectLst/>
                <a:latin typeface="Arial Narrow" panose="020B0606020202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year strategic objectives.</a:t>
            </a:r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1D50CBC-6138-4A37-81C0-5D9C0403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665" y="1323109"/>
            <a:ext cx="1630972" cy="2306119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9EBA8B6-FD2B-495E-849F-6069D09F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294" y="3890779"/>
            <a:ext cx="1538738" cy="21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3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F9B9E9B-63C1-D746-9DBE-F323BFB9F437}" type="datetime1">
              <a:rPr lang="en-AU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27/07/2023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1A90ACDD-1FBE-914A-A174-763AC0B9AEF8}" type="slidenum">
              <a:rPr lang="en-US" sz="800">
                <a:solidFill>
                  <a:srgbClr val="FFFFFF"/>
                </a:solidFill>
                <a:latin typeface="Arial Unicode MS"/>
                <a:cs typeface="Arial Unicode MS"/>
              </a:rPr>
              <a:pPr eaLnBrk="1" hangingPunct="1"/>
              <a:t>6</a:t>
            </a:fld>
            <a:endParaRPr lang="en-US" sz="8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4" y="3266583"/>
            <a:ext cx="8221379" cy="28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787B78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800" dirty="0">
              <a:solidFill>
                <a:srgbClr val="454745"/>
              </a:solidFill>
              <a:latin typeface="Arial Narrow" panose="020B0606020202030204" pitchFamily="34" charset="0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8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Sepsis 2022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sz="2800" dirty="0">
                <a:solidFill>
                  <a:srgbClr val="454745"/>
                </a:solidFill>
                <a:latin typeface="Arial Narrow" panose="020B0606020202030204" pitchFamily="34" charset="0"/>
                <a:cs typeface="Arial Unicode MS"/>
              </a:rPr>
              <a:t>Prof Simon Finfer AO</a:t>
            </a: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2000" dirty="0">
              <a:solidFill>
                <a:srgbClr val="454745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5EB84-689E-4E65-AD65-23B77E85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23" y="969548"/>
            <a:ext cx="2443127" cy="9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3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Sepsis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FA22185-AE91-1B33-509E-008C46F7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199319"/>
            <a:ext cx="7772400" cy="1292185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EEF3F45-CA40-8E55-C672-CB0254B07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615114"/>
            <a:ext cx="7772400" cy="28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8247-9C26-4DF9-98A6-B31C3325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Sepsis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4194AE-F845-F9F8-542F-2AD05D5C1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4" y="1108366"/>
            <a:ext cx="7772400" cy="2156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015C0A-CE99-2FE8-1C0F-02D31005AFF7}"/>
              </a:ext>
            </a:extLst>
          </p:cNvPr>
          <p:cNvSpPr txBox="1"/>
          <p:nvPr/>
        </p:nvSpPr>
        <p:spPr>
          <a:xfrm>
            <a:off x="1621971" y="3729645"/>
            <a:ext cx="525272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2017:</a:t>
            </a:r>
          </a:p>
          <a:p>
            <a:endParaRPr lang="en-US" dirty="0"/>
          </a:p>
          <a:p>
            <a:r>
              <a:rPr lang="en-US" dirty="0"/>
              <a:t>Global – 49 million cases, 11 million associated deaths</a:t>
            </a:r>
          </a:p>
          <a:p>
            <a:endParaRPr lang="en-US" dirty="0"/>
          </a:p>
          <a:p>
            <a:r>
              <a:rPr lang="en-US" dirty="0"/>
              <a:t>Australia – 55,000 cases, 8,700 deaths</a:t>
            </a:r>
          </a:p>
        </p:txBody>
      </p:sp>
    </p:spTree>
    <p:extLst>
      <p:ext uri="{BB962C8B-B14F-4D97-AF65-F5344CB8AC3E}">
        <p14:creationId xmlns:p14="http://schemas.microsoft.com/office/powerpoint/2010/main" val="3853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DBA0-00B3-4B71-96DF-D61461C60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E9309-9CC7-EB48-BD71-41290C9E1890}" type="datetime1">
              <a:rPr lang="en-AU" smtClean="0"/>
              <a:pPr/>
              <a:t>27/07/2023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F224-7A52-44EE-8C88-30568EC373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4E731-9A97-494C-A3D0-97444523C0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D17D-936F-4C38-8582-902A4C44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6393481"/>
            <a:ext cx="1009871" cy="38605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DB70C3D-B64C-E407-10F2-7AEE3BA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DB16620E-D055-1041-596F-2B26E13A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43" y="1751757"/>
            <a:ext cx="3122155" cy="4462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721E2-B594-97C6-7A27-756591F97741}"/>
              </a:ext>
            </a:extLst>
          </p:cNvPr>
          <p:cNvSpPr txBox="1"/>
          <p:nvPr/>
        </p:nvSpPr>
        <p:spPr>
          <a:xfrm>
            <a:off x="1908287" y="1293593"/>
            <a:ext cx="16786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December 2017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AC38173-FE7E-75B0-2196-EEE5A263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765" y="1842974"/>
            <a:ext cx="28575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5902"/>
      </p:ext>
    </p:extLst>
  </p:cSld>
  <p:clrMapOvr>
    <a:masterClrMapping/>
  </p:clrMapOvr>
</p:sld>
</file>

<file path=ppt/theme/theme1.xml><?xml version="1.0" encoding="utf-8"?>
<a:theme xmlns:a="http://schemas.openxmlformats.org/drawingml/2006/main" name="• TGI 2016 Master PPT">
  <a:themeElements>
    <a:clrScheme name="TGI Theme 1">
      <a:dk1>
        <a:srgbClr val="313231"/>
      </a:dk1>
      <a:lt1>
        <a:sysClr val="window" lastClr="FFFFFF"/>
      </a:lt1>
      <a:dk2>
        <a:srgbClr val="143B49"/>
      </a:dk2>
      <a:lt2>
        <a:srgbClr val="EFEFF4"/>
      </a:lt2>
      <a:accent1>
        <a:srgbClr val="CBDCB9"/>
      </a:accent1>
      <a:accent2>
        <a:srgbClr val="EFA251"/>
      </a:accent2>
      <a:accent3>
        <a:srgbClr val="4A8698"/>
      </a:accent3>
      <a:accent4>
        <a:srgbClr val="7DA7C4"/>
      </a:accent4>
      <a:accent5>
        <a:srgbClr val="444787"/>
      </a:accent5>
      <a:accent6>
        <a:srgbClr val="4E176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35595b3-3c5a-493a-804d-072941a4ce77">PowerPoint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16DFFA1F0BE4DB9AFF0B77BAB3514" ma:contentTypeVersion="7" ma:contentTypeDescription="Create a new document." ma:contentTypeScope="" ma:versionID="935321f60a0617f0cc013ebdd5bc59d4">
  <xsd:schema xmlns:xsd="http://www.w3.org/2001/XMLSchema" xmlns:xs="http://www.w3.org/2001/XMLSchema" xmlns:p="http://schemas.microsoft.com/office/2006/metadata/properties" xmlns:ns2="b35595b3-3c5a-493a-804d-072941a4ce77" xmlns:ns3="a5b919ac-6786-4dee-8e48-17f49cef9213" targetNamespace="http://schemas.microsoft.com/office/2006/metadata/properties" ma:root="true" ma:fieldsID="66be476a79d3cbf359165dc30b8cf389" ns2:_="" ns3:_="">
    <xsd:import namespace="b35595b3-3c5a-493a-804d-072941a4ce77"/>
    <xsd:import namespace="a5b919ac-6786-4dee-8e48-17f49cef9213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595b3-3c5a-493a-804d-072941a4ce77" elementFormDefault="qualified">
    <xsd:import namespace="http://schemas.microsoft.com/office/2006/documentManagement/types"/>
    <xsd:import namespace="http://schemas.microsoft.com/office/infopath/2007/PartnerControls"/>
    <xsd:element name="Category" ma:index="4" ma:displayName="Category" ma:format="Dropdown" ma:internalName="Category" ma:readOnly="false">
      <xsd:simpleType>
        <xsd:restriction base="dms:Choice">
          <xsd:enumeration value="Logo"/>
          <xsd:enumeration value="Letterhead"/>
          <xsd:enumeration value="PowerPoint"/>
          <xsd:enumeration value="Stationer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919ac-6786-4dee-8e48-17f49cef921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0E0557-F1EC-4740-91DC-4163B9E5453B}">
  <ds:schemaRefs>
    <ds:schemaRef ds:uri="http://schemas.microsoft.com/office/2006/documentManagement/types"/>
    <ds:schemaRef ds:uri="http://purl.org/dc/dcmitype/"/>
    <ds:schemaRef ds:uri="a5b919ac-6786-4dee-8e48-17f49cef921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35595b3-3c5a-493a-804d-072941a4ce77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59B6164-84C0-479E-8F67-0C91409091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D8D59-952C-4681-AC19-30CEE4683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595b3-3c5a-493a-804d-072941a4ce77"/>
    <ds:schemaRef ds:uri="a5b919ac-6786-4dee-8e48-17f49cef9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</TotalTime>
  <Words>1010</Words>
  <Application>Microsoft Office PowerPoint</Application>
  <PresentationFormat>On-screen Show (4:3)</PresentationFormat>
  <Paragraphs>315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 Unicode MS</vt:lpstr>
      <vt:lpstr>Arial</vt:lpstr>
      <vt:lpstr>Arial Narrow</vt:lpstr>
      <vt:lpstr>Calibri</vt:lpstr>
      <vt:lpstr>Symbol</vt:lpstr>
      <vt:lpstr>Wingdings</vt:lpstr>
      <vt:lpstr>• TGI 2016 Master PPT</vt:lpstr>
      <vt:lpstr>Welcome</vt:lpstr>
      <vt:lpstr>Thank you</vt:lpstr>
      <vt:lpstr>PowerPoint Presentation</vt:lpstr>
      <vt:lpstr>PowerPoint Presentation</vt:lpstr>
      <vt:lpstr>Symposium overview and objectives</vt:lpstr>
      <vt:lpstr>PowerPoint Presentation</vt:lpstr>
      <vt:lpstr>Sepsis 2017</vt:lpstr>
      <vt:lpstr>Sepsis 2020</vt:lpstr>
      <vt:lpstr>Australia</vt:lpstr>
      <vt:lpstr>Australia</vt:lpstr>
      <vt:lpstr>PowerPoint Presentation</vt:lpstr>
      <vt:lpstr>PowerPoint Presentation</vt:lpstr>
      <vt:lpstr>Fiona – a survivor’s perspective </vt:lpstr>
      <vt:lpstr>Fiona – a survivor’s perspective (clinical timeline) </vt:lpstr>
      <vt:lpstr>Consumer resources </vt:lpstr>
      <vt:lpstr>Mary – a family/parent perspective </vt:lpstr>
      <vt:lpstr>PowerPoint Presentation</vt:lpstr>
      <vt:lpstr>Bereaved families </vt:lpstr>
      <vt:lpstr>PowerPoint Presentation</vt:lpstr>
      <vt:lpstr>Sepsis recognition, escalation and intervention</vt:lpstr>
      <vt:lpstr>Clinical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next 5 years ……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George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TGI Au 2017 PPT Template</dc:title>
  <dc:subject/>
  <dc:creator>Alexander Baldock</dc:creator>
  <cp:keywords/>
  <dc:description/>
  <cp:lastModifiedBy>Luci Keeley</cp:lastModifiedBy>
  <cp:revision>168</cp:revision>
  <cp:lastPrinted>2022-08-25T00:28:25Z</cp:lastPrinted>
  <dcterms:created xsi:type="dcterms:W3CDTF">2016-03-03T23:56:23Z</dcterms:created>
  <dcterms:modified xsi:type="dcterms:W3CDTF">2023-07-27T05:29:27Z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0x010100A9516DFFA1F0BE4DB9AFF0B77BAB3514</vt:lpwstr>
  </property>
</Properties>
</file>