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3"/>
    <p:sldMasterId id="2147483651" r:id="rId4"/>
  </p:sldMasterIdLst>
  <p:notesMasterIdLst>
    <p:notesMasterId r:id="rId19"/>
  </p:notesMasterIdLst>
  <p:sldIdLst>
    <p:sldId id="256" r:id="rId5"/>
    <p:sldId id="2000" r:id="rId6"/>
    <p:sldId id="2001" r:id="rId7"/>
    <p:sldId id="1859" r:id="rId8"/>
    <p:sldId id="1860" r:id="rId9"/>
    <p:sldId id="1861" r:id="rId10"/>
    <p:sldId id="1863" r:id="rId11"/>
    <p:sldId id="261" r:id="rId12"/>
    <p:sldId id="1862" r:id="rId13"/>
    <p:sldId id="1864" r:id="rId14"/>
    <p:sldId id="1975" r:id="rId15"/>
    <p:sldId id="1902" r:id="rId16"/>
    <p:sldId id="1844" r:id="rId17"/>
    <p:sldId id="19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1"/>
    <p:restoredTop sz="70578" autoAdjust="0"/>
  </p:normalViewPr>
  <p:slideViewPr>
    <p:cSldViewPr snapToGrid="0" snapToObjects="1">
      <p:cViewPr varScale="1">
        <p:scale>
          <a:sx n="83" d="100"/>
          <a:sy n="83" d="100"/>
        </p:scale>
        <p:origin x="1602" y="78"/>
      </p:cViewPr>
      <p:guideLst/>
    </p:cSldViewPr>
  </p:slideViewPr>
  <p:outlineViewPr>
    <p:cViewPr>
      <p:scale>
        <a:sx n="33" d="100"/>
        <a:sy n="33" d="100"/>
      </p:scale>
      <p:origin x="0" y="-258"/>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AC848-56A3-BB49-82AC-EB3DD03100E3}" type="datetimeFigureOut">
              <a:rPr lang="en-US" smtClean="0"/>
              <a:t>7/27/2023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FB6CD-F792-5143-8845-DCCCEF41A817}" type="slidenum">
              <a:rPr lang="en-US" smtClean="0"/>
              <a:t>‹#›</a:t>
            </a:fld>
            <a:endParaRPr lang="en-US"/>
          </a:p>
        </p:txBody>
      </p:sp>
    </p:spTree>
    <p:extLst>
      <p:ext uri="{BB962C8B-B14F-4D97-AF65-F5344CB8AC3E}">
        <p14:creationId xmlns:p14="http://schemas.microsoft.com/office/powerpoint/2010/main" val="2462982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fetyandquality.gov.au/node/704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afetyandquality.gov.au/standards/clinical-care-standards/sepsis-clinical-care-standard/implementation-resources#case-studies-featuring-innovation-in-implementing-sepsis-ca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85FB6CD-F792-5143-8845-DCCCEF41A817}" type="slidenum">
              <a:rPr lang="en-US" smtClean="0"/>
              <a:t>1</a:t>
            </a:fld>
            <a:endParaRPr lang="en-US"/>
          </a:p>
        </p:txBody>
      </p:sp>
    </p:spTree>
    <p:extLst>
      <p:ext uri="{BB962C8B-B14F-4D97-AF65-F5344CB8AC3E}">
        <p14:creationId xmlns:p14="http://schemas.microsoft.com/office/powerpoint/2010/main" val="4260061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developed a range of virtual and printable resources and we are adding to these all the time. These can all be accessed from our website. </a:t>
            </a:r>
          </a:p>
          <a:p>
            <a:endParaRPr lang="en-AU" dirty="0"/>
          </a:p>
          <a:p>
            <a:r>
              <a:rPr lang="en-AU" dirty="0"/>
              <a:t>The resources have been codesigned with our consumers and clinicians and have been translated into several different languages. Following consultation with CALD stakeholders these languages were determined based on families from these culturally diverse origins facing the most barriers to accessing healthcare in Australia. </a:t>
            </a:r>
          </a:p>
        </p:txBody>
      </p:sp>
      <p:sp>
        <p:nvSpPr>
          <p:cNvPr id="4" name="Slide Number Placeholder 3"/>
          <p:cNvSpPr>
            <a:spLocks noGrp="1"/>
          </p:cNvSpPr>
          <p:nvPr>
            <p:ph type="sldNum" sz="quarter" idx="5"/>
          </p:nvPr>
        </p:nvSpPr>
        <p:spPr/>
        <p:txBody>
          <a:bodyPr/>
          <a:lstStyle/>
          <a:p>
            <a:fld id="{BDC4C29F-3248-4AF2-BEB2-8E831267C15A}" type="slidenum">
              <a:rPr lang="en-AU" smtClean="0"/>
              <a:t>10</a:t>
            </a:fld>
            <a:endParaRPr lang="en-AU"/>
          </a:p>
        </p:txBody>
      </p:sp>
    </p:spTree>
    <p:extLst>
      <p:ext uri="{BB962C8B-B14F-4D97-AF65-F5344CB8AC3E}">
        <p14:creationId xmlns:p14="http://schemas.microsoft.com/office/powerpoint/2010/main" val="418843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Within the QPSP we aim to consider and meet the unique needs of Aboriginal and Torres Strait Islander families. We know that </a:t>
            </a:r>
            <a:r>
              <a:rPr lang="en-AU" dirty="0">
                <a:effectLst/>
                <a:latin typeface="Calibri" panose="020F0502020204030204" pitchFamily="34" charset="0"/>
                <a:ea typeface="Calibri" panose="020F0502020204030204" pitchFamily="34" charset="0"/>
                <a:cs typeface="Times New Roman" panose="02020603050405020304" pitchFamily="18" charset="0"/>
              </a:rPr>
              <a:t>Aboriginal and Torres Strait Islander children reside in greater proportion in rural Queensland and are therefore likely to be some distance from a tertiary hospital. We are also aware that </a:t>
            </a:r>
            <a:r>
              <a:rPr lang="en-AU" altLang="en-US" dirty="0">
                <a:latin typeface="Calibri" panose="020F0502020204030204" pitchFamily="34" charset="0"/>
                <a:cs typeface="Calibri" panose="020F0502020204030204" pitchFamily="34" charset="0"/>
              </a:rPr>
              <a:t>Aboriginal and Torres Strait Islander children have a higher incidence of life-threatening sepsis requiring ICU admission and are </a:t>
            </a:r>
            <a:r>
              <a:rPr lang="en-AU" dirty="0">
                <a:effectLst/>
                <a:latin typeface="Calibri" panose="020F0502020204030204" pitchFamily="34" charset="0"/>
                <a:ea typeface="Calibri" panose="020F0502020204030204" pitchFamily="34" charset="0"/>
                <a:cs typeface="Times New Roman" panose="02020603050405020304" pitchFamily="18" charset="0"/>
              </a:rPr>
              <a:t>particularly vulnerable to poor outcomes from sepsis.</a:t>
            </a:r>
            <a:r>
              <a:rPr lang="en-US" dirty="0"/>
              <a:t> </a:t>
            </a:r>
            <a:endParaRPr lang="en-AU" alt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an appointed ATSI Project Officer, Karen and she can be contacted at this email address. Karen has been making connections with local community members, educating and raising awareness about sepsis and developing a range of resources targeted at A&amp;TSI families. Karen is keen to engage more clinicians across Qld to support them in supporting families of ATSI descent.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A93477D3-0F7C-4956-BFEA-B0A49EEA2AD5}" type="slidenum">
              <a:rPr lang="en-AU" smtClean="0"/>
              <a:t>11</a:t>
            </a:fld>
            <a:endParaRPr lang="en-AU" dirty="0"/>
          </a:p>
        </p:txBody>
      </p:sp>
    </p:spTree>
    <p:extLst>
      <p:ext uri="{BB962C8B-B14F-4D97-AF65-F5344CB8AC3E}">
        <p14:creationId xmlns:p14="http://schemas.microsoft.com/office/powerpoint/2010/main" val="1631205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90000"/>
              </a:lnSpc>
            </a:pPr>
            <a:r>
              <a:rPr lang="en-US" sz="1800" kern="1200" dirty="0">
                <a:solidFill>
                  <a:srgbClr val="000000"/>
                </a:solidFill>
                <a:effectLst/>
                <a:latin typeface="Calibri" panose="020F0502020204030204" pitchFamily="34" charset="0"/>
                <a:ea typeface="Times New Roman" panose="02020603050405020304" pitchFamily="18" charset="0"/>
                <a:cs typeface="Liberation Sans Narrow"/>
              </a:rPr>
              <a:t>We know that sepsis is a “life changing and disability inducing event” and that many </a:t>
            </a:r>
            <a:r>
              <a:rPr lang="en-US" sz="1800" dirty="0">
                <a:effectLst/>
                <a:latin typeface="Calibri" panose="020F0502020204030204" pitchFamily="34" charset="0"/>
                <a:ea typeface="Liberation Sans Narrow"/>
                <a:cs typeface="Liberation Sans Narrow"/>
              </a:rPr>
              <a:t>children diagnosed with sepsis experience long-lasting physical, cognitive and psychological effects. And yet there </a:t>
            </a:r>
            <a:r>
              <a:rPr lang="en-US" sz="1800" kern="1200" dirty="0">
                <a:solidFill>
                  <a:srgbClr val="000000"/>
                </a:solidFill>
                <a:effectLst/>
                <a:latin typeface="Calibri" panose="020F0502020204030204" pitchFamily="34" charset="0"/>
                <a:ea typeface="Times New Roman" panose="02020603050405020304" pitchFamily="18" charset="0"/>
                <a:cs typeface="Liberation Sans Narrow"/>
              </a:rPr>
              <a:t>is an overall lack of evidence regarding interventions to support recovery after sepsis, improve quality of life and to reduce ongoing morbidity.</a:t>
            </a:r>
          </a:p>
          <a:p>
            <a:pPr algn="just">
              <a:lnSpc>
                <a:spcPct val="90000"/>
              </a:lnSpc>
            </a:pPr>
            <a:r>
              <a:rPr lang="en-US" sz="1800" dirty="0">
                <a:effectLst/>
                <a:latin typeface="Calibri" panose="020F0502020204030204" pitchFamily="34" charset="0"/>
                <a:ea typeface="Liberation Sans Narrow"/>
                <a:cs typeface="Liberation Sans Narrow"/>
              </a:rPr>
              <a:t> </a:t>
            </a:r>
            <a:endParaRPr lang="en-AU" sz="1800" dirty="0">
              <a:effectLst/>
              <a:latin typeface="Liberation Sans Narrow"/>
              <a:ea typeface="Liberation Sans Narrow"/>
              <a:cs typeface="Liberation Sans Narrow"/>
            </a:endParaRPr>
          </a:p>
          <a:p>
            <a:pPr algn="just"/>
            <a:r>
              <a:rPr lang="en-US" sz="1800" dirty="0">
                <a:effectLst/>
                <a:latin typeface="Calibri" panose="020F0502020204030204" pitchFamily="34" charset="0"/>
                <a:ea typeface="Liberation Sans Narrow"/>
                <a:cs typeface="Liberation Sans Narrow"/>
              </a:rPr>
              <a:t>With an ongoing aim to reduce the overall burden of sepsis on children and families and increase awareness for clinicians of the long-term impacts of sepsis, </a:t>
            </a:r>
            <a:r>
              <a:rPr lang="en-AU" sz="1800" dirty="0">
                <a:effectLst/>
                <a:latin typeface="Calibri" panose="020F0502020204030204" pitchFamily="34" charset="0"/>
                <a:ea typeface="Times New Roman" panose="02020603050405020304" pitchFamily="18" charset="0"/>
                <a:cs typeface="Liberation Sans Narrow"/>
              </a:rPr>
              <a:t>we are working on developing a post sepsis state-wide model of care. Multiple online and face to face focus groups and surveys will be used to explore families and clinicians’ experience of sepsis following discharge from hospital, and the perceived gaps in service. Recommendations for the development and implementation of a model of care that identifies key resources, stakeholders and supports for all families affected by sepsis, across Qld, will be developed from the findings. We need to ensure that this model of care includes interventions proven to be effective in minimising the impact of post sepsis syndrome, covers the continuum of sepsis care, including bereavement, and provides a coordinated, consistent and equitable approach for all families.</a:t>
            </a:r>
            <a:endParaRPr lang="en-AU" sz="1800" dirty="0">
              <a:effectLst/>
              <a:latin typeface="Liberation Sans Narrow"/>
              <a:ea typeface="Liberation Sans Narrow"/>
              <a:cs typeface="Liberation Sans Narrow"/>
            </a:endParaRPr>
          </a:p>
          <a:p>
            <a:pPr algn="just"/>
            <a:r>
              <a:rPr lang="en-AU" sz="1800" dirty="0">
                <a:effectLst/>
                <a:latin typeface="Calibri" panose="020F0502020204030204" pitchFamily="34" charset="0"/>
                <a:ea typeface="Times New Roman" panose="02020603050405020304" pitchFamily="18" charset="0"/>
                <a:cs typeface="Liberation Sans Narrow"/>
              </a:rPr>
              <a:t> </a:t>
            </a:r>
            <a:endParaRPr lang="en-AU" sz="1800" dirty="0">
              <a:effectLst/>
              <a:latin typeface="Liberation Sans Narrow"/>
              <a:ea typeface="Liberation Sans Narrow"/>
              <a:cs typeface="Liberation Sans Narrow"/>
            </a:endParaRPr>
          </a:p>
          <a:p>
            <a:pPr algn="just"/>
            <a:r>
              <a:rPr lang="en-AU" sz="1800" dirty="0">
                <a:effectLst/>
                <a:latin typeface="Calibri" panose="020F0502020204030204" pitchFamily="34" charset="0"/>
                <a:ea typeface="Times New Roman" panose="02020603050405020304" pitchFamily="18" charset="0"/>
                <a:cs typeface="Liberation Sans Narrow"/>
              </a:rPr>
              <a:t>Please contact Alana English if you are interested in participating. </a:t>
            </a:r>
            <a:endParaRPr lang="en-AU" sz="1800" dirty="0">
              <a:effectLst/>
              <a:latin typeface="Liberation Sans Narrow"/>
              <a:ea typeface="Liberation Sans Narrow"/>
              <a:cs typeface="Liberation Sans Narrow"/>
            </a:endParaRPr>
          </a:p>
          <a:p>
            <a:endParaRPr lang="en-AU" dirty="0"/>
          </a:p>
        </p:txBody>
      </p:sp>
      <p:sp>
        <p:nvSpPr>
          <p:cNvPr id="4" name="Slide Number Placeholder 3"/>
          <p:cNvSpPr>
            <a:spLocks noGrp="1"/>
          </p:cNvSpPr>
          <p:nvPr>
            <p:ph type="sldNum" sz="quarter" idx="5"/>
          </p:nvPr>
        </p:nvSpPr>
        <p:spPr/>
        <p:txBody>
          <a:bodyPr/>
          <a:lstStyle/>
          <a:p>
            <a:fld id="{25340A69-E5AB-4905-9711-0C3FD534D2EF}" type="slidenum">
              <a:rPr lang="en-AU" smtClean="0"/>
              <a:t>12</a:t>
            </a:fld>
            <a:endParaRPr lang="en-AU"/>
          </a:p>
        </p:txBody>
      </p:sp>
    </p:spTree>
    <p:extLst>
      <p:ext uri="{BB962C8B-B14F-4D97-AF65-F5344CB8AC3E}">
        <p14:creationId xmlns:p14="http://schemas.microsoft.com/office/powerpoint/2010/main" val="125015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AU" sz="1200" dirty="0">
                <a:latin typeface="Calibri" panose="020F0502020204030204" pitchFamily="34" charset="0"/>
                <a:cs typeface="Calibri" panose="020F0502020204030204" pitchFamily="34" charset="0"/>
              </a:rPr>
              <a:t>In summary I ask you to consider three actions regarding how you can understand and meet the needs of families impacted by paediatric sepsis.</a:t>
            </a:r>
          </a:p>
          <a:p>
            <a:pPr>
              <a:buFont typeface="Wingdings" panose="05000000000000000000" pitchFamily="2" charset="2"/>
              <a:buNone/>
            </a:pPr>
            <a:endParaRPr lang="en-AU"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AU" sz="1200" dirty="0">
                <a:latin typeface="Calibri" panose="020F0502020204030204" pitchFamily="34" charset="0"/>
                <a:cs typeface="Calibri" panose="020F0502020204030204" pitchFamily="34" charset="0"/>
              </a:rPr>
              <a:t>Educate yourself further on the resources I have discussed today- either through the case study available on the commission website or by accessing the QPSP website directly. As I also mentioned earlier please feel free to reach out to Alana or I should you wish you discuss any aspects of the family support structure in more detail or if you have any questions.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AU" sz="1200" dirty="0">
              <a:latin typeface="Calibri" panose="020F0502020204030204" pitchFamily="34" charset="0"/>
              <a:cs typeface="Calibri" panose="020F0502020204030204" pitchFamily="34" charset="0"/>
            </a:endParaRPr>
          </a:p>
          <a:p>
            <a:pPr>
              <a:buFont typeface="Wingdings" panose="05000000000000000000" pitchFamily="2" charset="2"/>
              <a:buNone/>
            </a:pPr>
            <a:r>
              <a:rPr lang="en-AU" sz="1200" dirty="0">
                <a:latin typeface="Calibri" panose="020F0502020204030204" pitchFamily="34" charset="0"/>
                <a:cs typeface="Calibri" panose="020F0502020204030204" pitchFamily="34" charset="0"/>
              </a:rPr>
              <a:t>Inform colleagues and families you work with of the resources that have been developed and are available for use.</a:t>
            </a:r>
          </a:p>
          <a:p>
            <a:pPr>
              <a:buFont typeface="Wingdings" panose="05000000000000000000" pitchFamily="2" charset="2"/>
              <a:buNone/>
            </a:pPr>
            <a:endParaRPr lang="en-AU" sz="1200" dirty="0">
              <a:latin typeface="Calibri" panose="020F0502020204030204" pitchFamily="34" charset="0"/>
              <a:cs typeface="Calibri" panose="020F0502020204030204" pitchFamily="34" charset="0"/>
            </a:endParaRPr>
          </a:p>
          <a:p>
            <a:pPr>
              <a:buFont typeface="Wingdings" panose="05000000000000000000" pitchFamily="2" charset="2"/>
              <a:buNone/>
            </a:pPr>
            <a:r>
              <a:rPr lang="en-AU" sz="1200" dirty="0">
                <a:latin typeface="Calibri" panose="020F0502020204030204" pitchFamily="34" charset="0"/>
                <a:cs typeface="Calibri" panose="020F0502020204030204" pitchFamily="34" charset="0"/>
              </a:rPr>
              <a:t>And most importantly, connect families you are working with </a:t>
            </a:r>
            <a:r>
              <a:rPr lang="en-AU" sz="1200" dirty="0" err="1">
                <a:latin typeface="Calibri" panose="020F0502020204030204" pitchFamily="34" charset="0"/>
                <a:cs typeface="Calibri" panose="020F0502020204030204" pitchFamily="34" charset="0"/>
              </a:rPr>
              <a:t>with</a:t>
            </a:r>
            <a:r>
              <a:rPr lang="en-AU" sz="1200" dirty="0">
                <a:latin typeface="Calibri" panose="020F0502020204030204" pitchFamily="34" charset="0"/>
                <a:cs typeface="Calibri" panose="020F0502020204030204" pitchFamily="34" charset="0"/>
              </a:rPr>
              <a:t> these supports</a:t>
            </a:r>
          </a:p>
        </p:txBody>
      </p:sp>
      <p:sp>
        <p:nvSpPr>
          <p:cNvPr id="4" name="Slide Number Placeholder 3"/>
          <p:cNvSpPr>
            <a:spLocks noGrp="1"/>
          </p:cNvSpPr>
          <p:nvPr>
            <p:ph type="sldNum" sz="quarter" idx="5"/>
          </p:nvPr>
        </p:nvSpPr>
        <p:spPr/>
        <p:txBody>
          <a:bodyPr/>
          <a:lstStyle/>
          <a:p>
            <a:pPr>
              <a:defRPr/>
            </a:pPr>
            <a:fld id="{8499A629-049D-4064-ADBD-D0F6D0EBC546}" type="slidenum">
              <a:rPr lang="en-US" altLang="en-US" smtClean="0"/>
              <a:pPr>
                <a:defRPr/>
              </a:pPr>
              <a:t>13</a:t>
            </a:fld>
            <a:endParaRPr lang="en-US" altLang="en-US"/>
          </a:p>
        </p:txBody>
      </p:sp>
    </p:spTree>
    <p:extLst>
      <p:ext uri="{BB962C8B-B14F-4D97-AF65-F5344CB8AC3E}">
        <p14:creationId xmlns:p14="http://schemas.microsoft.com/office/powerpoint/2010/main" val="3338845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As I hope I have demonstrated today our families that we work with within the Queensland Paediatric Sepsis Program are at the centre of all that we do. I would like to finish today with the most sincere thank you to each and every family impacted by paediatric sepsis who have shown bravery and vulnerability in guiding us to create a program that we know will change the paths of future families for the better. Thank you. </a:t>
            </a:r>
          </a:p>
          <a:p>
            <a:endParaRPr lang="en-AU" dirty="0"/>
          </a:p>
        </p:txBody>
      </p:sp>
      <p:sp>
        <p:nvSpPr>
          <p:cNvPr id="4" name="Slide Number Placeholder 3"/>
          <p:cNvSpPr>
            <a:spLocks noGrp="1"/>
          </p:cNvSpPr>
          <p:nvPr>
            <p:ph type="sldNum" sz="quarter" idx="5"/>
          </p:nvPr>
        </p:nvSpPr>
        <p:spPr/>
        <p:txBody>
          <a:bodyPr/>
          <a:lstStyle/>
          <a:p>
            <a:fld id="{CFFD3941-A859-489D-8036-718A9A49FC01}" type="slidenum">
              <a:rPr lang="en-AU" smtClean="0"/>
              <a:t>14</a:t>
            </a:fld>
            <a:endParaRPr lang="en-AU"/>
          </a:p>
        </p:txBody>
      </p:sp>
    </p:spTree>
    <p:extLst>
      <p:ext uri="{BB962C8B-B14F-4D97-AF65-F5344CB8AC3E}">
        <p14:creationId xmlns:p14="http://schemas.microsoft.com/office/powerpoint/2010/main" val="106397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AU" dirty="0"/>
              <a:t>As Brett has discussed, quality statements 4, 5, 6 and 7 of the clinical care standard are most relevant when it comes to family support. </a:t>
            </a:r>
          </a:p>
          <a:p>
            <a:endParaRPr lang="en-AU" dirty="0"/>
          </a:p>
          <a:p>
            <a:pPr>
              <a:spcBef>
                <a:spcPts val="900"/>
              </a:spcBef>
            </a:pPr>
            <a:r>
              <a:rPr lang="en-AU" dirty="0"/>
              <a:t>Many of the resources and supports that are offered by the QPSP that I will speak about today, can be used by clinicians to meet these quality statements, and ultimately meet the unique needs of families impacted by paediatric sepsis. </a:t>
            </a:r>
          </a:p>
          <a:p>
            <a:endParaRPr lang="en-AU" dirty="0"/>
          </a:p>
          <a:p>
            <a:endParaRPr lang="en-AU" dirty="0"/>
          </a:p>
        </p:txBody>
      </p:sp>
      <p:sp>
        <p:nvSpPr>
          <p:cNvPr id="4" name="Slide Number Placeholder 3"/>
          <p:cNvSpPr>
            <a:spLocks noGrp="1"/>
          </p:cNvSpPr>
          <p:nvPr>
            <p:ph type="sldNum" sz="quarter" idx="5"/>
          </p:nvPr>
        </p:nvSpPr>
        <p:spPr/>
        <p:txBody>
          <a:bodyPr/>
          <a:lstStyle/>
          <a:p>
            <a:fld id="{385FB6CD-F792-5143-8845-DCCCEF41A817}" type="slidenum">
              <a:rPr lang="en-US" smtClean="0"/>
              <a:t>2</a:t>
            </a:fld>
            <a:endParaRPr lang="en-US"/>
          </a:p>
        </p:txBody>
      </p:sp>
    </p:spTree>
    <p:extLst>
      <p:ext uri="{BB962C8B-B14F-4D97-AF65-F5344CB8AC3E}">
        <p14:creationId xmlns:p14="http://schemas.microsoft.com/office/powerpoint/2010/main" val="334270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13131"/>
                </a:solidFill>
                <a:effectLst/>
                <a:latin typeface="OpenSans"/>
              </a:rPr>
              <a:t>The Commission has also developed </a:t>
            </a:r>
            <a:r>
              <a:rPr lang="en-AU" b="0" i="0" dirty="0">
                <a:effectLst/>
                <a:latin typeface="OpenSans"/>
              </a:rPr>
              <a:t>several </a:t>
            </a:r>
            <a:r>
              <a:rPr lang="en-AU" b="0" i="0" dirty="0">
                <a:effectLst/>
                <a:latin typeface="OpenSans"/>
                <a:hlinkClick r:id="rId3">
                  <a:extLst>
                    <a:ext uri="{A12FA001-AC4F-418D-AE19-62706E023703}">
                      <ahyp:hlinkClr xmlns:ahyp="http://schemas.microsoft.com/office/drawing/2018/hyperlinkcolor" val="tx"/>
                    </a:ext>
                  </a:extLst>
                </a:hlinkClick>
              </a:rPr>
              <a:t>resources</a:t>
            </a:r>
            <a:r>
              <a:rPr lang="en-AU" b="0" i="0" dirty="0">
                <a:effectLst/>
                <a:latin typeface="OpenSans"/>
              </a:rPr>
              <a:t> to support the implementation of the Sepsis Clinical Care Standard and a number of </a:t>
            </a:r>
            <a:r>
              <a:rPr lang="en-AU" b="0" i="0" dirty="0">
                <a:effectLst/>
                <a:latin typeface="OpenSans"/>
                <a:hlinkClick r:id="rId4">
                  <a:extLst>
                    <a:ext uri="{A12FA001-AC4F-418D-AE19-62706E023703}">
                      <ahyp:hlinkClr xmlns:ahyp="http://schemas.microsoft.com/office/drawing/2018/hyperlinkcolor" val="tx"/>
                    </a:ext>
                  </a:extLst>
                </a:hlinkClick>
              </a:rPr>
              <a:t>case studies</a:t>
            </a:r>
            <a:r>
              <a:rPr lang="en-AU" b="0" i="0" dirty="0">
                <a:effectLst/>
                <a:latin typeface="OpenSans"/>
              </a:rPr>
              <a:t> that </a:t>
            </a:r>
            <a:r>
              <a:rPr lang="en-AU" b="0" i="0" dirty="0">
                <a:solidFill>
                  <a:srgbClr val="313131"/>
                </a:solidFill>
                <a:effectLst/>
                <a:latin typeface="OpenSans"/>
              </a:rPr>
              <a:t>illustrate best practice and innovation in sepsis care.</a:t>
            </a:r>
          </a:p>
          <a:p>
            <a:endParaRPr lang="en-AU" dirty="0"/>
          </a:p>
          <a:p>
            <a:r>
              <a:rPr lang="en-AU" dirty="0"/>
              <a:t>I’d like to draw your attention to one in particular today: I</a:t>
            </a:r>
            <a:r>
              <a:rPr lang="en-AU" dirty="0">
                <a:solidFill>
                  <a:srgbClr val="313131"/>
                </a:solidFill>
              </a:rPr>
              <a:t>mplementing a paediatric sepsis program in partnership with families affected by sepsis - Queensland Paediatric Sepsis Program.</a:t>
            </a:r>
          </a:p>
          <a:p>
            <a:endParaRPr lang="en-AU" dirty="0">
              <a:solidFill>
                <a:srgbClr val="313131"/>
              </a:solidFill>
            </a:endParaRPr>
          </a:p>
          <a:p>
            <a:r>
              <a:rPr lang="en-AU" dirty="0">
                <a:solidFill>
                  <a:srgbClr val="313131"/>
                </a:solidFill>
              </a:rPr>
              <a:t>This case study summarises all the aspects of supports that I will be speaking to today and provides you with further links to the resources. It can be found on the Australian Commission for Safety and Quality in Health Care website.</a:t>
            </a:r>
          </a:p>
        </p:txBody>
      </p:sp>
      <p:sp>
        <p:nvSpPr>
          <p:cNvPr id="4" name="Slide Number Placeholder 3"/>
          <p:cNvSpPr>
            <a:spLocks noGrp="1"/>
          </p:cNvSpPr>
          <p:nvPr>
            <p:ph type="sldNum" sz="quarter" idx="5"/>
          </p:nvPr>
        </p:nvSpPr>
        <p:spPr/>
        <p:txBody>
          <a:bodyPr/>
          <a:lstStyle/>
          <a:p>
            <a:fld id="{385FB6CD-F792-5143-8845-DCCCEF41A817}" type="slidenum">
              <a:rPr lang="en-US" smtClean="0"/>
              <a:t>3</a:t>
            </a:fld>
            <a:endParaRPr lang="en-US"/>
          </a:p>
        </p:txBody>
      </p:sp>
    </p:spTree>
    <p:extLst>
      <p:ext uri="{BB962C8B-B14F-4D97-AF65-F5344CB8AC3E}">
        <p14:creationId xmlns:p14="http://schemas.microsoft.com/office/powerpoint/2010/main" val="377673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50236"/>
          </a:xfrm>
        </p:spPr>
        <p:txBody>
          <a:bodyPr/>
          <a:lstStyle/>
          <a:p>
            <a:r>
              <a:rPr lang="en-AU" dirty="0"/>
              <a:t>To briefly bring you back a few years to give some further context to the development of the QPSP Family Support Structure- in 2018 in response to the ASN National Action Plan we completed a qualitative research study involving 11 Queensland families of children diagnosed with sepsis and managed in paediatric intensive care. This qualitative study explored the lived experiences of these families to better understand their sepsis journey and their unique support needs.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themes and support needs identified by these families underpinned the development of the Family Support Structure. This is an evolving program that aims to provide key resources and supports for the child and family at all points of their journey, from the acute phase of diagnosis, to discharge, longer-term recovery and bereavement if their child did not survive. </a:t>
            </a:r>
            <a:r>
              <a:rPr lang="en-AU" dirty="0"/>
              <a:t>A key strength of the Family Support Structure is that it is co-designed by consumers and, in part, delivered by consumers. This design reflects the value that our program holds for the unique expertise and advocacy that consumers bring and ensures that all developments are created to best meet their identified needs. </a:t>
            </a:r>
            <a:r>
              <a:rPr lang="en-US" dirty="0"/>
              <a:t>The various aspects of our program are multimodal, thereby </a:t>
            </a:r>
            <a:r>
              <a:rPr lang="en-AU" dirty="0"/>
              <a:t>increasing the opportunities for families to connect and process information at any time during the acute episode of sepsis or afterwards, from any location within Queensland, or for that matter across Australia and the world with regards to our website accessible resources.</a:t>
            </a:r>
            <a:endParaRPr lang="en-US"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DC4C29F-3248-4AF2-BEB2-8E831267C15A}" type="slidenum">
              <a:rPr lang="en-AU" smtClean="0"/>
              <a:t>4</a:t>
            </a:fld>
            <a:endParaRPr lang="en-AU"/>
          </a:p>
        </p:txBody>
      </p:sp>
    </p:spTree>
    <p:extLst>
      <p:ext uri="{BB962C8B-B14F-4D97-AF65-F5344CB8AC3E}">
        <p14:creationId xmlns:p14="http://schemas.microsoft.com/office/powerpoint/2010/main" val="3236109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will briefly touch on each aspect of the Family Support Structure, however both Alana and I are very open and keen for you to reach out for further discussion and information on any of what we have developed. </a:t>
            </a:r>
          </a:p>
          <a:p>
            <a:endParaRPr lang="en-AU" dirty="0"/>
          </a:p>
          <a:p>
            <a:r>
              <a:rPr lang="en-AU" dirty="0"/>
              <a:t>Firstly is the development of our website that has information focused for families, clinicians and research. </a:t>
            </a:r>
          </a:p>
          <a:p>
            <a:r>
              <a:rPr lang="en-AU" dirty="0"/>
              <a:t>This is the Families tab of the website. </a:t>
            </a:r>
          </a:p>
          <a:p>
            <a:r>
              <a:rPr lang="en-AU" dirty="0"/>
              <a:t>This landing page provides information about all of our established Family Support programs, and those that are in development. </a:t>
            </a:r>
          </a:p>
          <a:p>
            <a:endParaRPr lang="en-AU" dirty="0"/>
          </a:p>
        </p:txBody>
      </p:sp>
      <p:sp>
        <p:nvSpPr>
          <p:cNvPr id="4" name="Slide Number Placeholder 3"/>
          <p:cNvSpPr>
            <a:spLocks noGrp="1"/>
          </p:cNvSpPr>
          <p:nvPr>
            <p:ph type="sldNum" sz="quarter" idx="5"/>
          </p:nvPr>
        </p:nvSpPr>
        <p:spPr/>
        <p:txBody>
          <a:bodyPr/>
          <a:lstStyle/>
          <a:p>
            <a:pPr>
              <a:defRPr/>
            </a:pPr>
            <a:fld id="{8499A629-049D-4064-ADBD-D0F6D0EBC546}" type="slidenum">
              <a:rPr lang="en-US" altLang="en-US" smtClean="0"/>
              <a:pPr>
                <a:defRPr/>
              </a:pPr>
              <a:t>5</a:t>
            </a:fld>
            <a:endParaRPr lang="en-US" altLang="en-US"/>
          </a:p>
        </p:txBody>
      </p:sp>
    </p:spTree>
    <p:extLst>
      <p:ext uri="{BB962C8B-B14F-4D97-AF65-F5344CB8AC3E}">
        <p14:creationId xmlns:p14="http://schemas.microsoft.com/office/powerpoint/2010/main" val="268044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66332"/>
          </a:xfrm>
        </p:spPr>
        <p:txBody>
          <a:bodyPr/>
          <a:lstStyle/>
          <a:p>
            <a:r>
              <a:rPr lang="en-AU" sz="1200" b="0" i="0" kern="1200" dirty="0">
                <a:solidFill>
                  <a:schemeClr val="tx1"/>
                </a:solidFill>
                <a:effectLst/>
                <a:latin typeface="+mn-lt"/>
                <a:ea typeface="ＭＳ Ｐゴシック" panose="020B0600070205080204" pitchFamily="34" charset="-128"/>
                <a:cs typeface="+mn-cs"/>
              </a:rPr>
              <a:t>We have also established a Paediatric Sepsis Family Support Network. </a:t>
            </a:r>
            <a:r>
              <a:rPr lang="en-AU" dirty="0">
                <a:ea typeface="ＭＳ Ｐゴシック" panose="020B0600070205080204" pitchFamily="34" charset="-128"/>
              </a:rPr>
              <a:t>T</a:t>
            </a:r>
            <a:r>
              <a:rPr lang="en-AU" sz="1200" b="0" i="0" kern="1200" dirty="0">
                <a:solidFill>
                  <a:schemeClr val="tx1"/>
                </a:solidFill>
                <a:effectLst/>
                <a:latin typeface="+mn-lt"/>
                <a:ea typeface="ＭＳ Ｐゴシック" panose="020B0600070205080204" pitchFamily="34" charset="-128"/>
                <a:cs typeface="+mn-cs"/>
              </a:rPr>
              <a:t>he focus of this network is to create an opportunity for connection within the sepsis community and for active participation in our response to managing sepsis at all points of the healthcare journey. Families can easily register through our website, or through scanning the QR code on various flyers that we have developed. And this registration gives them access to any or all of the options listed.</a:t>
            </a:r>
          </a:p>
        </p:txBody>
      </p:sp>
      <p:sp>
        <p:nvSpPr>
          <p:cNvPr id="4" name="Slide Number Placeholder 3"/>
          <p:cNvSpPr>
            <a:spLocks noGrp="1"/>
          </p:cNvSpPr>
          <p:nvPr>
            <p:ph type="sldNum" sz="quarter" idx="5"/>
          </p:nvPr>
        </p:nvSpPr>
        <p:spPr/>
        <p:txBody>
          <a:bodyPr/>
          <a:lstStyle/>
          <a:p>
            <a:pPr>
              <a:defRPr/>
            </a:pPr>
            <a:fld id="{8499A629-049D-4064-ADBD-D0F6D0EBC546}" type="slidenum">
              <a:rPr lang="en-US" altLang="en-US" smtClean="0"/>
              <a:pPr>
                <a:defRPr/>
              </a:pPr>
              <a:t>6</a:t>
            </a:fld>
            <a:endParaRPr lang="en-US" altLang="en-US"/>
          </a:p>
        </p:txBody>
      </p:sp>
    </p:spTree>
    <p:extLst>
      <p:ext uri="{BB962C8B-B14F-4D97-AF65-F5344CB8AC3E}">
        <p14:creationId xmlns:p14="http://schemas.microsoft.com/office/powerpoint/2010/main" val="238137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kern="1200" dirty="0">
                <a:solidFill>
                  <a:srgbClr val="000000"/>
                </a:solidFill>
                <a:effectLst/>
                <a:latin typeface="Calibri" panose="020F0502020204030204" pitchFamily="34" charset="0"/>
                <a:ea typeface="Calibri" panose="020F0502020204030204" pitchFamily="34" charset="0"/>
              </a:rPr>
              <a:t>A key theme that came from our research was the extreme isolation families experienced in having a child critically unwell with, and potentially having died from, a condition that they had a limited understanding of or limited support around. And how they were desperate for connection throughout the entirety of their </a:t>
            </a:r>
            <a:r>
              <a:rPr lang="en-AU" sz="1800" kern="1200" dirty="0" err="1">
                <a:solidFill>
                  <a:srgbClr val="000000"/>
                </a:solidFill>
                <a:effectLst/>
                <a:latin typeface="Calibri" panose="020F0502020204030204" pitchFamily="34" charset="0"/>
                <a:ea typeface="Calibri" panose="020F0502020204030204" pitchFamily="34" charset="0"/>
              </a:rPr>
              <a:t>childs’</a:t>
            </a:r>
            <a:r>
              <a:rPr lang="en-AU" sz="1800" kern="1200" dirty="0">
                <a:solidFill>
                  <a:srgbClr val="000000"/>
                </a:solidFill>
                <a:effectLst/>
                <a:latin typeface="Calibri" panose="020F0502020204030204" pitchFamily="34" charset="0"/>
                <a:ea typeface="Calibri" panose="020F0502020204030204" pitchFamily="34" charset="0"/>
              </a:rPr>
              <a:t> illness, recovery, or death, with another parent who had been through what they were going through, and who could provide the unique support and guidance that no one in their existing or hospital support networks appeared able to provide. They wanted to be connected with their peers. </a:t>
            </a:r>
          </a:p>
          <a:p>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Calibri" panose="020F0502020204030204" pitchFamily="34" charset="0"/>
              </a:rPr>
              <a:t>And so, we took the opportunity to co-design the world first paediatric sepsis specific peer mentor program.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This program </a:t>
            </a:r>
            <a:r>
              <a:rPr lang="en-AU" sz="1800" kern="1200" spc="75" dirty="0">
                <a:solidFill>
                  <a:srgbClr val="000000"/>
                </a:solidFill>
                <a:effectLst/>
                <a:latin typeface="Calibri" panose="020F0502020204030204" pitchFamily="34" charset="0"/>
                <a:ea typeface="Calibri" panose="020F0502020204030204" pitchFamily="34" charset="0"/>
              </a:rPr>
              <a:t>provides families with a child diagnosed with sepsis, both surviving or bereaved, an opportunity for validation and normalisation of their experience by connecting them with a family member whose child was diagnosed with sepsis more than two years ago.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Led by myself and Alana as Advanced Social Workers, the Program was co-designed by consumers and is delivered by consumers, with input from key stakeholders including The Australian Centre for Social Innovation. </a:t>
            </a:r>
            <a:endParaRPr lang="en-AU" sz="1800" dirty="0">
              <a:effectLst/>
              <a:latin typeface="Times New Roman" panose="02020603050405020304" pitchFamily="18" charset="0"/>
              <a:ea typeface="Times New Roman" panose="02020603050405020304" pitchFamily="18" charset="0"/>
            </a:endParaRPr>
          </a:p>
          <a:p>
            <a:r>
              <a:rPr lang="en-AU" sz="1800" dirty="0">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Our peer mentors are parents and carers who </a:t>
            </a:r>
            <a:r>
              <a:rPr lang="en-AU" sz="1800" kern="1200" dirty="0">
                <a:solidFill>
                  <a:srgbClr val="181717"/>
                </a:solidFill>
                <a:effectLst/>
                <a:latin typeface="Calibri" panose="020F0502020204030204" pitchFamily="34" charset="0"/>
                <a:ea typeface="Times New Roman" panose="02020603050405020304" pitchFamily="18" charset="0"/>
              </a:rPr>
              <a:t>have first-hand experience with the challenges faced by families with a child newly diagnosed with sepsis and hence can assist them in navigating this experience. They</a:t>
            </a:r>
            <a:r>
              <a:rPr lang="en-AU" sz="1800" kern="1200" dirty="0">
                <a:solidFill>
                  <a:srgbClr val="000000"/>
                </a:solidFill>
                <a:effectLst/>
                <a:latin typeface="Calibri" panose="020F0502020204030204" pitchFamily="34" charset="0"/>
                <a:ea typeface="Times New Roman" panose="02020603050405020304" pitchFamily="18" charset="0"/>
              </a:rPr>
              <a:t> receive extensive training and ongoing supervision from Alana and myself.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r>
              <a:rPr lang="en-AU" sz="1800" kern="1200" dirty="0">
                <a:solidFill>
                  <a:srgbClr val="000000"/>
                </a:solidFill>
                <a:effectLst/>
                <a:latin typeface="Calibri" panose="020F0502020204030204" pitchFamily="34" charset="0"/>
                <a:ea typeface="Times New Roman" panose="02020603050405020304" pitchFamily="18" charset="0"/>
              </a:rPr>
              <a:t>The PMP can be offered to any family within Qld and families can self-refer by registering on our website.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pPr>
              <a:defRPr/>
            </a:pPr>
            <a:fld id="{8499A629-049D-4064-ADBD-D0F6D0EBC546}" type="slidenum">
              <a:rPr lang="en-US" altLang="en-US" smtClean="0"/>
              <a:pPr>
                <a:defRPr/>
              </a:pPr>
              <a:t>7</a:t>
            </a:fld>
            <a:endParaRPr lang="en-US" altLang="en-US"/>
          </a:p>
        </p:txBody>
      </p:sp>
    </p:spTree>
    <p:extLst>
      <p:ext uri="{BB962C8B-B14F-4D97-AF65-F5344CB8AC3E}">
        <p14:creationId xmlns:p14="http://schemas.microsoft.com/office/powerpoint/2010/main" val="335843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have also developed a quarterly newsletter “The Sepsis Connection”. </a:t>
            </a:r>
          </a:p>
          <a:p>
            <a:endParaRPr lang="en-AU" dirty="0"/>
          </a:p>
          <a:p>
            <a:r>
              <a:rPr lang="en-AU" dirty="0"/>
              <a:t>In each edition we share updates from the overall QPSP, we spotlight an aspect of the family support structure, provide information about research projects and opportunities to be involved, and one of our family’s shares their child’s story of their journey with sepsis. We also discuss a topic of interest for families, such as grief and loss and advocacy, with the aim of sharing relevant information and providing an opportunity for further discussion of these topics with family and friends. </a:t>
            </a:r>
          </a:p>
        </p:txBody>
      </p:sp>
      <p:sp>
        <p:nvSpPr>
          <p:cNvPr id="4" name="Slide Number Placeholder 3"/>
          <p:cNvSpPr>
            <a:spLocks noGrp="1"/>
          </p:cNvSpPr>
          <p:nvPr>
            <p:ph type="sldNum" sz="quarter" idx="5"/>
          </p:nvPr>
        </p:nvSpPr>
        <p:spPr/>
        <p:txBody>
          <a:bodyPr/>
          <a:lstStyle/>
          <a:p>
            <a:fld id="{385FB6CD-F792-5143-8845-DCCCEF41A817}" type="slidenum">
              <a:rPr lang="en-US" smtClean="0"/>
              <a:t>8</a:t>
            </a:fld>
            <a:endParaRPr lang="en-US"/>
          </a:p>
        </p:txBody>
      </p:sp>
    </p:spTree>
    <p:extLst>
      <p:ext uri="{BB962C8B-B14F-4D97-AF65-F5344CB8AC3E}">
        <p14:creationId xmlns:p14="http://schemas.microsoft.com/office/powerpoint/2010/main" val="218486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eaLnBrk="0" fontAlgn="base" hangingPunct="0">
              <a:spcBef>
                <a:spcPct val="30000"/>
              </a:spcBef>
              <a:spcAft>
                <a:spcPct val="0"/>
              </a:spcAft>
              <a:defRPr/>
            </a:pPr>
            <a:r>
              <a:rPr lang="en-AU" dirty="0">
                <a:ea typeface="ＭＳ Ｐゴシック" panose="020B0600070205080204" pitchFamily="34" charset="-128"/>
              </a:rPr>
              <a:t>The Journeying through Sepsis video series was developed in response to direct feedback from families indicating the need for consistent and timely education. The 8 part series aims to support families by providing information and guidance on each stage of their child’s hospital journey – from initial diagnosis through to intensive care, rehabilitation and support after discharge. The key messages are provided primarily by families (who have had a child diagnosed with sepsis) and key clinicians working in this specialist area. The four families within the videos have children of a range of ages and are from metro and rural areas within QLD. We ensured that their lived experiences are forefront in the videos, validating the real experience of the burden of sepsis for families.</a:t>
            </a:r>
          </a:p>
          <a:p>
            <a:pPr lvl="0" fontAlgn="base"/>
            <a:endParaRPr lang="en-AU" dirty="0">
              <a:ea typeface="ＭＳ Ｐゴシック" panose="020B0600070205080204" pitchFamily="34" charset="-128"/>
            </a:endParaRPr>
          </a:p>
          <a:p>
            <a:pPr lvl="0" fontAlgn="base"/>
            <a:r>
              <a:rPr lang="en-AU" dirty="0">
                <a:ea typeface="ＭＳ Ｐゴシック" panose="020B0600070205080204" pitchFamily="34" charset="-128"/>
              </a:rPr>
              <a:t>You can direct families with a child with sepsis to these videos via our website, encourage them to view them and use these as a starting point for ongoing discussions with their primary health care team. Clinicians can view the video series to increase knowledge about sepsis, the burden of sepsis on families and sepsis resources and supports.</a:t>
            </a:r>
          </a:p>
          <a:p>
            <a:pPr lvl="0" defTabSz="457200" eaLnBrk="0" fontAlgn="base" hangingPunct="0">
              <a:spcBef>
                <a:spcPct val="30000"/>
              </a:spcBef>
              <a:spcAft>
                <a:spcPct val="0"/>
              </a:spcAft>
              <a:defRPr/>
            </a:pPr>
            <a:endParaRPr lang="en-AU" dirty="0">
              <a:ea typeface="ＭＳ Ｐゴシック" panose="020B0600070205080204" pitchFamily="34" charset="-128"/>
            </a:endParaRPr>
          </a:p>
          <a:p>
            <a:endParaRPr lang="en-AU" dirty="0"/>
          </a:p>
        </p:txBody>
      </p:sp>
      <p:sp>
        <p:nvSpPr>
          <p:cNvPr id="4" name="Slide Number Placeholder 3"/>
          <p:cNvSpPr>
            <a:spLocks noGrp="1"/>
          </p:cNvSpPr>
          <p:nvPr>
            <p:ph type="sldNum" sz="quarter" idx="5"/>
          </p:nvPr>
        </p:nvSpPr>
        <p:spPr/>
        <p:txBody>
          <a:bodyPr/>
          <a:lstStyle/>
          <a:p>
            <a:fld id="{BDC4C29F-3248-4AF2-BEB2-8E831267C15A}" type="slidenum">
              <a:rPr lang="en-AU" smtClean="0"/>
              <a:t>9</a:t>
            </a:fld>
            <a:endParaRPr lang="en-AU"/>
          </a:p>
        </p:txBody>
      </p:sp>
    </p:spTree>
    <p:extLst>
      <p:ext uri="{BB962C8B-B14F-4D97-AF65-F5344CB8AC3E}">
        <p14:creationId xmlns:p14="http://schemas.microsoft.com/office/powerpoint/2010/main" val="240134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8557"/>
            <a:ext cx="7772400" cy="1641406"/>
          </a:xfrm>
        </p:spPr>
        <p:txBody>
          <a:bodyPr anchor="t" anchorCtr="0">
            <a:noAutofit/>
          </a:bodyPr>
          <a:lstStyle>
            <a:lvl1pPr algn="ctr">
              <a:defRPr sz="4000" b="1"/>
            </a:lvl1pPr>
          </a:lstStyle>
          <a:p>
            <a:r>
              <a:rPr lang="en-US"/>
              <a:t>Click to edit Master title style</a:t>
            </a:r>
            <a:endParaRPr lang="en-US" dirty="0"/>
          </a:p>
        </p:txBody>
      </p:sp>
      <p:sp>
        <p:nvSpPr>
          <p:cNvPr id="3" name="Subtitle 2"/>
          <p:cNvSpPr>
            <a:spLocks noGrp="1"/>
          </p:cNvSpPr>
          <p:nvPr>
            <p:ph type="subTitle" idx="1"/>
          </p:nvPr>
        </p:nvSpPr>
        <p:spPr>
          <a:xfrm>
            <a:off x="685800" y="3602038"/>
            <a:ext cx="7772400" cy="134102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B1D07-C6BF-5B4E-8374-E388B8CA7D0D}" type="datetime1">
              <a:rPr lang="en-AU" smtClean="0"/>
              <a:pPr/>
              <a:t>27/07/2023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422F9C-B1B0-1D47-BADC-3CFDF20081BD}" type="slidenum">
              <a:rPr lang="en-US" smtClean="0"/>
              <a:pPr/>
              <a:t>‹#›</a:t>
            </a:fld>
            <a:endParaRPr lang="en-US"/>
          </a:p>
        </p:txBody>
      </p:sp>
    </p:spTree>
    <p:extLst>
      <p:ext uri="{BB962C8B-B14F-4D97-AF65-F5344CB8AC3E}">
        <p14:creationId xmlns:p14="http://schemas.microsoft.com/office/powerpoint/2010/main" val="230586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60796E-1B56-1941-BB10-EA2F4AEE9F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02923E8A-11B7-B741-8E05-2244FB02D8BA}"/>
              </a:ext>
            </a:extLst>
          </p:cNvPr>
          <p:cNvSpPr>
            <a:spLocks noGrp="1"/>
          </p:cNvSpPr>
          <p:nvPr>
            <p:ph type="title"/>
          </p:nvPr>
        </p:nvSpPr>
        <p:spPr/>
        <p:txBody>
          <a:bodyPr/>
          <a:lstStyle/>
          <a:p>
            <a:r>
              <a:rPr lang="en-US" dirty="0"/>
              <a:t>Click to edit Master title style</a:t>
            </a:r>
          </a:p>
        </p:txBody>
      </p:sp>
      <p:sp>
        <p:nvSpPr>
          <p:cNvPr id="4" name="Date Placeholder 3">
            <a:extLst>
              <a:ext uri="{FF2B5EF4-FFF2-40B4-BE49-F238E27FC236}">
                <a16:creationId xmlns:a16="http://schemas.microsoft.com/office/drawing/2014/main" id="{0AF1CFA2-4B20-034C-B364-9A88EB9ED1AF}"/>
              </a:ext>
            </a:extLst>
          </p:cNvPr>
          <p:cNvSpPr>
            <a:spLocks noGrp="1"/>
          </p:cNvSpPr>
          <p:nvPr>
            <p:ph type="dt" sz="half" idx="10"/>
          </p:nvPr>
        </p:nvSpPr>
        <p:spPr/>
        <p:txBody>
          <a:bodyPr/>
          <a:lstStyle/>
          <a:p>
            <a:fld id="{DAE09DD4-ABE2-6946-AC81-563ADF931BF4}" type="datetimeFigureOut">
              <a:rPr lang="en-US" smtClean="0"/>
              <a:t>7/27/2023</a:t>
            </a:fld>
            <a:endParaRPr lang="en-US"/>
          </a:p>
        </p:txBody>
      </p:sp>
      <p:sp>
        <p:nvSpPr>
          <p:cNvPr id="5" name="Footer Placeholder 4">
            <a:extLst>
              <a:ext uri="{FF2B5EF4-FFF2-40B4-BE49-F238E27FC236}">
                <a16:creationId xmlns:a16="http://schemas.microsoft.com/office/drawing/2014/main" id="{174D7EBE-ABD2-E345-89ED-397526471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E7159-7F64-B44A-96E9-694780EB779B}"/>
              </a:ext>
            </a:extLst>
          </p:cNvPr>
          <p:cNvSpPr>
            <a:spLocks noGrp="1"/>
          </p:cNvSpPr>
          <p:nvPr>
            <p:ph type="sldNum" sz="quarter" idx="12"/>
          </p:nvPr>
        </p:nvSpPr>
        <p:spPr/>
        <p:txBody>
          <a:bodyPr/>
          <a:lstStyle/>
          <a:p>
            <a:fld id="{8680E6A7-76A9-C74A-9BF0-6066883CFDD2}" type="slidenum">
              <a:rPr lang="en-US" smtClean="0"/>
              <a:t>‹#›</a:t>
            </a:fld>
            <a:endParaRPr lang="en-US"/>
          </a:p>
        </p:txBody>
      </p:sp>
    </p:spTree>
    <p:extLst>
      <p:ext uri="{BB962C8B-B14F-4D97-AF65-F5344CB8AC3E}">
        <p14:creationId xmlns:p14="http://schemas.microsoft.com/office/powerpoint/2010/main" val="42499265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849370"/>
            <a:ext cx="7886700" cy="132556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309869"/>
            <a:ext cx="7886700" cy="17789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693742"/>
            <a:ext cx="2057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CE96E910-7C0B-E44C-B875-B81D0450D8A8}" type="datetime1">
              <a:rPr lang="en-AU" smtClean="0"/>
              <a:pPr/>
              <a:t>27/07/2023</a:t>
            </a:fld>
            <a:endParaRPr lang="en-US" dirty="0"/>
          </a:p>
        </p:txBody>
      </p:sp>
      <p:sp>
        <p:nvSpPr>
          <p:cNvPr id="5" name="Footer Placeholder 4"/>
          <p:cNvSpPr>
            <a:spLocks noGrp="1"/>
          </p:cNvSpPr>
          <p:nvPr>
            <p:ph type="ftr" sz="quarter" idx="3"/>
          </p:nvPr>
        </p:nvSpPr>
        <p:spPr>
          <a:xfrm>
            <a:off x="3028950" y="5693742"/>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693742"/>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0422F9C-B1B0-1D47-BADC-3CFDF20081BD}" type="slidenum">
              <a:rPr lang="en-US" smtClean="0"/>
              <a:pPr/>
              <a:t>‹#›</a:t>
            </a:fld>
            <a:endParaRPr lang="en-US" dirty="0"/>
          </a:p>
        </p:txBody>
      </p:sp>
    </p:spTree>
    <p:extLst>
      <p:ext uri="{BB962C8B-B14F-4D97-AF65-F5344CB8AC3E}">
        <p14:creationId xmlns:p14="http://schemas.microsoft.com/office/powerpoint/2010/main" val="1711031387"/>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86137-7D25-2E47-80AC-94A43B44088A}"/>
              </a:ext>
            </a:extLst>
          </p:cNvPr>
          <p:cNvSpPr>
            <a:spLocks noGrp="1"/>
          </p:cNvSpPr>
          <p:nvPr>
            <p:ph type="title"/>
          </p:nvPr>
        </p:nvSpPr>
        <p:spPr>
          <a:xfrm>
            <a:off x="628650" y="741643"/>
            <a:ext cx="7886700" cy="132556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E9D24001-DBB6-5C4D-AA2C-FADF2A2049CB}"/>
              </a:ext>
            </a:extLst>
          </p:cNvPr>
          <p:cNvSpPr>
            <a:spLocks noGrp="1"/>
          </p:cNvSpPr>
          <p:nvPr>
            <p:ph type="body" idx="1"/>
          </p:nvPr>
        </p:nvSpPr>
        <p:spPr>
          <a:xfrm>
            <a:off x="628650" y="2202143"/>
            <a:ext cx="7886700" cy="367870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E9F8FF-281D-F14B-ADDB-C7FBF675CA5D}"/>
              </a:ext>
            </a:extLst>
          </p:cNvPr>
          <p:cNvSpPr>
            <a:spLocks noGrp="1"/>
          </p:cNvSpPr>
          <p:nvPr>
            <p:ph type="dt" sz="half" idx="2"/>
          </p:nvPr>
        </p:nvSpPr>
        <p:spPr>
          <a:xfrm>
            <a:off x="628650" y="588084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AE09DD4-ABE2-6946-AC81-563ADF931BF4}" type="datetimeFigureOut">
              <a:rPr lang="en-US" smtClean="0"/>
              <a:t>7/27/2023</a:t>
            </a:fld>
            <a:endParaRPr lang="en-US" dirty="0"/>
          </a:p>
        </p:txBody>
      </p:sp>
      <p:sp>
        <p:nvSpPr>
          <p:cNvPr id="5" name="Footer Placeholder 4">
            <a:extLst>
              <a:ext uri="{FF2B5EF4-FFF2-40B4-BE49-F238E27FC236}">
                <a16:creationId xmlns:a16="http://schemas.microsoft.com/office/drawing/2014/main" id="{C3AC4746-34AC-A540-96A8-4EB7905B0CE1}"/>
              </a:ext>
            </a:extLst>
          </p:cNvPr>
          <p:cNvSpPr>
            <a:spLocks noGrp="1"/>
          </p:cNvSpPr>
          <p:nvPr>
            <p:ph type="ftr" sz="quarter" idx="3"/>
          </p:nvPr>
        </p:nvSpPr>
        <p:spPr>
          <a:xfrm>
            <a:off x="3028950" y="588084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58DA9-AFEA-264A-8429-5B7E3B2FA7AC}"/>
              </a:ext>
            </a:extLst>
          </p:cNvPr>
          <p:cNvSpPr>
            <a:spLocks noGrp="1"/>
          </p:cNvSpPr>
          <p:nvPr>
            <p:ph type="sldNum" sz="quarter" idx="4"/>
          </p:nvPr>
        </p:nvSpPr>
        <p:spPr>
          <a:xfrm>
            <a:off x="6457950" y="5880848"/>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80E6A7-76A9-C74A-9BF0-6066883CFDD2}" type="slidenum">
              <a:rPr lang="en-US" smtClean="0"/>
              <a:t>‹#›</a:t>
            </a:fld>
            <a:endParaRPr lang="en-US"/>
          </a:p>
        </p:txBody>
      </p:sp>
    </p:spTree>
    <p:extLst>
      <p:ext uri="{BB962C8B-B14F-4D97-AF65-F5344CB8AC3E}">
        <p14:creationId xmlns:p14="http://schemas.microsoft.com/office/powerpoint/2010/main" val="449603223"/>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6858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lana.English@health.qld.gov.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Alana.English@health.qld.gov.au" TargetMode="External"/><Relationship Id="rId7" Type="http://schemas.openxmlformats.org/officeDocument/2006/relationships/image" Target="../media/image2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mailto:Alana.English@health.qld.gov.au" TargetMode="External"/><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hyperlink" Target="mailto:Meagan.OKeefe@health.qld.gov.a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D6BB-938F-594D-9248-3B5451973DA1}"/>
              </a:ext>
            </a:extLst>
          </p:cNvPr>
          <p:cNvSpPr>
            <a:spLocks noGrp="1"/>
          </p:cNvSpPr>
          <p:nvPr>
            <p:ph type="ctrTitle"/>
          </p:nvPr>
        </p:nvSpPr>
        <p:spPr>
          <a:xfrm>
            <a:off x="685800" y="2243239"/>
            <a:ext cx="7772400" cy="946081"/>
          </a:xfrm>
        </p:spPr>
        <p:txBody>
          <a:bodyPr/>
          <a:lstStyle/>
          <a:p>
            <a:r>
              <a:rPr lang="en-US" dirty="0">
                <a:solidFill>
                  <a:schemeClr val="tx1"/>
                </a:solidFill>
              </a:rPr>
              <a:t>QPSP Family Support Structure</a:t>
            </a:r>
          </a:p>
        </p:txBody>
      </p:sp>
      <p:sp>
        <p:nvSpPr>
          <p:cNvPr id="3" name="Subtitle 2">
            <a:extLst>
              <a:ext uri="{FF2B5EF4-FFF2-40B4-BE49-F238E27FC236}">
                <a16:creationId xmlns:a16="http://schemas.microsoft.com/office/drawing/2014/main" id="{5E652F7F-9D91-CF45-96A6-DDC05B5FBF04}"/>
              </a:ext>
            </a:extLst>
          </p:cNvPr>
          <p:cNvSpPr>
            <a:spLocks noGrp="1"/>
          </p:cNvSpPr>
          <p:nvPr>
            <p:ph type="subTitle" idx="1"/>
          </p:nvPr>
        </p:nvSpPr>
        <p:spPr>
          <a:xfrm>
            <a:off x="685800" y="4141720"/>
            <a:ext cx="7772400" cy="812800"/>
          </a:xfrm>
        </p:spPr>
        <p:txBody>
          <a:bodyPr/>
          <a:lstStyle/>
          <a:p>
            <a:pPr algn="l"/>
            <a:r>
              <a:rPr lang="en-AU" sz="1800" dirty="0">
                <a:solidFill>
                  <a:schemeClr val="accent4">
                    <a:lumMod val="75000"/>
                  </a:schemeClr>
                </a:solidFill>
                <a:latin typeface="Arial"/>
                <a:cs typeface="Arial"/>
              </a:rPr>
              <a:t>Meagan O’Keefe, Advanced Social Worker, QPSP </a:t>
            </a:r>
          </a:p>
          <a:p>
            <a:pPr algn="l"/>
            <a:r>
              <a:rPr lang="en-AU" sz="1800" dirty="0">
                <a:solidFill>
                  <a:schemeClr val="accent4">
                    <a:lumMod val="75000"/>
                  </a:schemeClr>
                </a:solidFill>
                <a:latin typeface="Arial"/>
                <a:cs typeface="Arial"/>
              </a:rPr>
              <a:t>Alana English, Advanced Social Worker, QPSP</a:t>
            </a:r>
          </a:p>
          <a:p>
            <a:pPr algn="l"/>
            <a:endParaRPr lang="en-AU" sz="1800" dirty="0">
              <a:solidFill>
                <a:schemeClr val="accent4">
                  <a:lumMod val="75000"/>
                </a:schemeClr>
              </a:solidFill>
              <a:latin typeface="Arial"/>
              <a:cs typeface="Arial"/>
            </a:endParaRPr>
          </a:p>
          <a:p>
            <a:endParaRPr lang="en-US" dirty="0"/>
          </a:p>
        </p:txBody>
      </p:sp>
    </p:spTree>
    <p:extLst>
      <p:ext uri="{BB962C8B-B14F-4D97-AF65-F5344CB8AC3E}">
        <p14:creationId xmlns:p14="http://schemas.microsoft.com/office/powerpoint/2010/main" val="381410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6382-58F0-40F9-BC44-C9A99411F4CD}"/>
              </a:ext>
            </a:extLst>
          </p:cNvPr>
          <p:cNvSpPr>
            <a:spLocks noGrp="1"/>
          </p:cNvSpPr>
          <p:nvPr>
            <p:ph type="title"/>
          </p:nvPr>
        </p:nvSpPr>
        <p:spPr>
          <a:xfrm>
            <a:off x="483415" y="948315"/>
            <a:ext cx="8177170" cy="635466"/>
          </a:xfrm>
        </p:spPr>
        <p:txBody>
          <a:bodyPr/>
          <a:lstStyle/>
          <a:p>
            <a:pPr algn="l"/>
            <a:r>
              <a:rPr lang="en-AU" dirty="0">
                <a:solidFill>
                  <a:schemeClr val="tx1"/>
                </a:solidFill>
                <a:cs typeface="Calibri" panose="020F0502020204030204" pitchFamily="34" charset="0"/>
              </a:rPr>
              <a:t>Resources for families</a:t>
            </a:r>
          </a:p>
        </p:txBody>
      </p:sp>
      <p:pic>
        <p:nvPicPr>
          <p:cNvPr id="5" name="Content Placeholder 4">
            <a:extLst>
              <a:ext uri="{FF2B5EF4-FFF2-40B4-BE49-F238E27FC236}">
                <a16:creationId xmlns:a16="http://schemas.microsoft.com/office/drawing/2014/main" id="{11740C9B-1FDF-4CAD-84EC-BB127D5408FF}"/>
              </a:ext>
            </a:extLst>
          </p:cNvPr>
          <p:cNvPicPr>
            <a:picLocks noGrp="1" noChangeAspect="1"/>
          </p:cNvPicPr>
          <p:nvPr>
            <p:ph idx="1"/>
          </p:nvPr>
        </p:nvPicPr>
        <p:blipFill rotWithShape="1">
          <a:blip r:embed="rId3"/>
          <a:srcRect t="2046" r="4542" b="3123"/>
          <a:stretch/>
        </p:blipFill>
        <p:spPr>
          <a:xfrm>
            <a:off x="320309" y="1653604"/>
            <a:ext cx="2084761" cy="4158254"/>
          </a:xfrm>
          <a:prstGeom prst="rect">
            <a:avLst/>
          </a:prstGeom>
        </p:spPr>
      </p:pic>
      <p:pic>
        <p:nvPicPr>
          <p:cNvPr id="6" name="Picture 5">
            <a:extLst>
              <a:ext uri="{FF2B5EF4-FFF2-40B4-BE49-F238E27FC236}">
                <a16:creationId xmlns:a16="http://schemas.microsoft.com/office/drawing/2014/main" id="{AAB5ACE4-F5F0-4094-8BF1-793C0978D0B8}"/>
              </a:ext>
            </a:extLst>
          </p:cNvPr>
          <p:cNvPicPr>
            <a:picLocks noChangeAspect="1"/>
          </p:cNvPicPr>
          <p:nvPr/>
        </p:nvPicPr>
        <p:blipFill rotWithShape="1">
          <a:blip r:embed="rId4"/>
          <a:srcRect/>
          <a:stretch/>
        </p:blipFill>
        <p:spPr>
          <a:xfrm>
            <a:off x="6824549" y="1583781"/>
            <a:ext cx="2183957" cy="4158254"/>
          </a:xfrm>
          <a:prstGeom prst="rect">
            <a:avLst/>
          </a:prstGeom>
        </p:spPr>
      </p:pic>
      <p:pic>
        <p:nvPicPr>
          <p:cNvPr id="7" name="Picture 6">
            <a:extLst>
              <a:ext uri="{FF2B5EF4-FFF2-40B4-BE49-F238E27FC236}">
                <a16:creationId xmlns:a16="http://schemas.microsoft.com/office/drawing/2014/main" id="{8FB3D35B-0591-4A53-9FED-A1281716242E}"/>
              </a:ext>
            </a:extLst>
          </p:cNvPr>
          <p:cNvPicPr>
            <a:picLocks noChangeAspect="1"/>
          </p:cNvPicPr>
          <p:nvPr/>
        </p:nvPicPr>
        <p:blipFill rotWithShape="1">
          <a:blip r:embed="rId5"/>
          <a:srcRect l="712" t="-8670" r="-712" b="8670"/>
          <a:stretch/>
        </p:blipFill>
        <p:spPr>
          <a:xfrm>
            <a:off x="2545700" y="2052452"/>
            <a:ext cx="2084761" cy="3016502"/>
          </a:xfrm>
          <a:prstGeom prst="rect">
            <a:avLst/>
          </a:prstGeom>
        </p:spPr>
      </p:pic>
      <p:pic>
        <p:nvPicPr>
          <p:cNvPr id="9" name="Picture 8">
            <a:extLst>
              <a:ext uri="{FF2B5EF4-FFF2-40B4-BE49-F238E27FC236}">
                <a16:creationId xmlns:a16="http://schemas.microsoft.com/office/drawing/2014/main" id="{AB0E886D-75C5-4886-8CFD-4D74C6D06481}"/>
              </a:ext>
            </a:extLst>
          </p:cNvPr>
          <p:cNvPicPr>
            <a:picLocks noChangeAspect="1"/>
          </p:cNvPicPr>
          <p:nvPr/>
        </p:nvPicPr>
        <p:blipFill>
          <a:blip r:embed="rId6"/>
          <a:stretch>
            <a:fillRect/>
          </a:stretch>
        </p:blipFill>
        <p:spPr>
          <a:xfrm>
            <a:off x="4752884" y="2366425"/>
            <a:ext cx="1912828" cy="2732611"/>
          </a:xfrm>
          <a:prstGeom prst="rect">
            <a:avLst/>
          </a:prstGeom>
        </p:spPr>
      </p:pic>
    </p:spTree>
    <p:extLst>
      <p:ext uri="{BB962C8B-B14F-4D97-AF65-F5344CB8AC3E}">
        <p14:creationId xmlns:p14="http://schemas.microsoft.com/office/powerpoint/2010/main" val="3930295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1044D-4948-4482-A25C-DBE8B77C098D}"/>
              </a:ext>
            </a:extLst>
          </p:cNvPr>
          <p:cNvSpPr>
            <a:spLocks noGrp="1"/>
          </p:cNvSpPr>
          <p:nvPr>
            <p:ph type="title"/>
          </p:nvPr>
        </p:nvSpPr>
        <p:spPr>
          <a:xfrm>
            <a:off x="2555954" y="5925985"/>
            <a:ext cx="3575737" cy="333528"/>
          </a:xfrm>
        </p:spPr>
        <p:txBody>
          <a:bodyPr/>
          <a:lstStyle/>
          <a:p>
            <a:r>
              <a:rPr lang="en-AU" sz="1350" dirty="0"/>
              <a:t>ATSI_paediatricsepsis@health.qld.gov.au</a:t>
            </a:r>
          </a:p>
        </p:txBody>
      </p:sp>
      <p:sp>
        <p:nvSpPr>
          <p:cNvPr id="14" name="Title 1">
            <a:extLst>
              <a:ext uri="{FF2B5EF4-FFF2-40B4-BE49-F238E27FC236}">
                <a16:creationId xmlns:a16="http://schemas.microsoft.com/office/drawing/2014/main" id="{FF3D3845-90B9-42B5-86EB-9B88075D83C9}"/>
              </a:ext>
            </a:extLst>
          </p:cNvPr>
          <p:cNvSpPr txBox="1">
            <a:spLocks/>
          </p:cNvSpPr>
          <p:nvPr/>
        </p:nvSpPr>
        <p:spPr>
          <a:xfrm>
            <a:off x="400473" y="912461"/>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2400" b="1" dirty="0"/>
              <a:t>Aboriginal and Torres Strait Islander Families</a:t>
            </a:r>
          </a:p>
        </p:txBody>
      </p:sp>
      <p:pic>
        <p:nvPicPr>
          <p:cNvPr id="3" name="Picture 2">
            <a:extLst>
              <a:ext uri="{FF2B5EF4-FFF2-40B4-BE49-F238E27FC236}">
                <a16:creationId xmlns:a16="http://schemas.microsoft.com/office/drawing/2014/main" id="{FA337F47-7752-4912-971D-5298C556CBD2}"/>
              </a:ext>
            </a:extLst>
          </p:cNvPr>
          <p:cNvPicPr>
            <a:picLocks noChangeAspect="1"/>
          </p:cNvPicPr>
          <p:nvPr/>
        </p:nvPicPr>
        <p:blipFill>
          <a:blip r:embed="rId3"/>
          <a:stretch>
            <a:fillRect/>
          </a:stretch>
        </p:blipFill>
        <p:spPr>
          <a:xfrm>
            <a:off x="2769757" y="1409547"/>
            <a:ext cx="3148132" cy="4516438"/>
          </a:xfrm>
          <a:prstGeom prst="rect">
            <a:avLst/>
          </a:prstGeom>
        </p:spPr>
      </p:pic>
    </p:spTree>
    <p:extLst>
      <p:ext uri="{BB962C8B-B14F-4D97-AF65-F5344CB8AC3E}">
        <p14:creationId xmlns:p14="http://schemas.microsoft.com/office/powerpoint/2010/main" val="1026935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A69C-3ABE-4021-9233-47B0228D2A9F}"/>
              </a:ext>
            </a:extLst>
          </p:cNvPr>
          <p:cNvSpPr>
            <a:spLocks noGrp="1"/>
          </p:cNvSpPr>
          <p:nvPr>
            <p:ph type="title"/>
          </p:nvPr>
        </p:nvSpPr>
        <p:spPr>
          <a:xfrm>
            <a:off x="500718" y="1015233"/>
            <a:ext cx="7886700" cy="994172"/>
          </a:xfrm>
        </p:spPr>
        <p:txBody>
          <a:bodyPr/>
          <a:lstStyle/>
          <a:p>
            <a:r>
              <a:rPr lang="en-AU" dirty="0">
                <a:solidFill>
                  <a:schemeClr val="tx1"/>
                </a:solidFill>
              </a:rPr>
              <a:t>Paediatric Post Sepsis Model of Care</a:t>
            </a:r>
          </a:p>
        </p:txBody>
      </p:sp>
      <p:sp>
        <p:nvSpPr>
          <p:cNvPr id="3" name="Content Placeholder 2">
            <a:extLst>
              <a:ext uri="{FF2B5EF4-FFF2-40B4-BE49-F238E27FC236}">
                <a16:creationId xmlns:a16="http://schemas.microsoft.com/office/drawing/2014/main" id="{D1B928F8-4BB0-4416-A738-73189A87DC51}"/>
              </a:ext>
            </a:extLst>
          </p:cNvPr>
          <p:cNvSpPr>
            <a:spLocks noGrp="1"/>
          </p:cNvSpPr>
          <p:nvPr>
            <p:ph idx="1"/>
          </p:nvPr>
        </p:nvSpPr>
        <p:spPr>
          <a:xfrm>
            <a:off x="423382" y="1797248"/>
            <a:ext cx="8297236" cy="3263504"/>
          </a:xfrm>
        </p:spPr>
        <p:txBody>
          <a:bodyPr>
            <a:normAutofit fontScale="92500" lnSpcReduction="10000"/>
          </a:bodyPr>
          <a:lstStyle/>
          <a:p>
            <a:pPr marL="0" indent="0">
              <a:buNone/>
            </a:pPr>
            <a:r>
              <a:rPr lang="en-AU" sz="1900" dirty="0">
                <a:solidFill>
                  <a:srgbClr val="000000"/>
                </a:solidFill>
                <a:latin typeface="Calibri" panose="020F0502020204030204" pitchFamily="34" charset="0"/>
                <a:cs typeface="Calibri" panose="020F0502020204030204" pitchFamily="34" charset="0"/>
              </a:rPr>
              <a:t>A state-wide model of care that:</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includes interventions proven to be effective in minimising the impact of post sepsis syndrome</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meets the needs of families from diverse backgrounds</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covers the continuum of sepsis care, including bereavement</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provides appropriate care across sectors, services, the state</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locally based</a:t>
            </a:r>
          </a:p>
          <a:p>
            <a:pPr marL="342900" indent="-342900">
              <a:buFont typeface="Wingdings" panose="05000000000000000000" pitchFamily="2" charset="2"/>
              <a:buChar char="§"/>
            </a:pPr>
            <a:r>
              <a:rPr lang="en-AU" sz="1900" dirty="0">
                <a:solidFill>
                  <a:srgbClr val="000000"/>
                </a:solidFill>
                <a:latin typeface="Calibri" panose="020F0502020204030204" pitchFamily="34" charset="0"/>
                <a:cs typeface="Calibri" panose="020F0502020204030204" pitchFamily="34" charset="0"/>
              </a:rPr>
              <a:t>in partnership with consumers</a:t>
            </a:r>
          </a:p>
          <a:p>
            <a:pPr marL="342900" indent="-342900">
              <a:buFont typeface="Wingdings" panose="05000000000000000000" pitchFamily="2" charset="2"/>
              <a:buChar char="§"/>
            </a:pPr>
            <a:endParaRPr lang="en-AU" sz="1900" dirty="0">
              <a:solidFill>
                <a:srgbClr val="000000"/>
              </a:solidFill>
              <a:latin typeface="Calibri" panose="020F0502020204030204" pitchFamily="34" charset="0"/>
              <a:cs typeface="Calibri" panose="020F0502020204030204" pitchFamily="34" charset="0"/>
            </a:endParaRPr>
          </a:p>
          <a:p>
            <a:pPr marL="0" indent="0">
              <a:buNone/>
            </a:pPr>
            <a:r>
              <a:rPr lang="en-AU" sz="1900" dirty="0">
                <a:solidFill>
                  <a:srgbClr val="000000"/>
                </a:solidFill>
                <a:latin typeface="Calibri" panose="020F0502020204030204" pitchFamily="34" charset="0"/>
                <a:cs typeface="Calibri" panose="020F0502020204030204" pitchFamily="34" charset="0"/>
              </a:rPr>
              <a:t>Interested in being involved in a focus group? Contact </a:t>
            </a:r>
            <a:r>
              <a:rPr lang="en-AU" sz="1900" dirty="0">
                <a:solidFill>
                  <a:srgbClr val="000000"/>
                </a:solidFill>
                <a:latin typeface="Calibri" panose="020F0502020204030204" pitchFamily="34" charset="0"/>
                <a:cs typeface="Calibri" panose="020F0502020204030204" pitchFamily="34" charset="0"/>
                <a:hlinkClick r:id="rId3"/>
              </a:rPr>
              <a:t>Alana.English@health.qld.gov.au</a:t>
            </a:r>
            <a:r>
              <a:rPr lang="en-AU" sz="1900" dirty="0">
                <a:solidFill>
                  <a:srgbClr val="000000"/>
                </a:solidFill>
                <a:latin typeface="Calibri" panose="020F0502020204030204" pitchFamily="34" charset="0"/>
                <a:cs typeface="Calibri" panose="020F0502020204030204" pitchFamily="34" charset="0"/>
              </a:rPr>
              <a:t> </a:t>
            </a:r>
          </a:p>
          <a:p>
            <a:endParaRPr lang="en-AU" sz="1500" dirty="0">
              <a:solidFill>
                <a:srgbClr val="000000"/>
              </a:solidFill>
            </a:endParaRPr>
          </a:p>
        </p:txBody>
      </p:sp>
    </p:spTree>
    <p:extLst>
      <p:ext uri="{BB962C8B-B14F-4D97-AF65-F5344CB8AC3E}">
        <p14:creationId xmlns:p14="http://schemas.microsoft.com/office/powerpoint/2010/main" val="172424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EEB7-59E0-44C7-B575-792D0A87CFB3}"/>
              </a:ext>
            </a:extLst>
          </p:cNvPr>
          <p:cNvSpPr>
            <a:spLocks noGrp="1"/>
          </p:cNvSpPr>
          <p:nvPr>
            <p:ph type="title"/>
          </p:nvPr>
        </p:nvSpPr>
        <p:spPr>
          <a:xfrm>
            <a:off x="628650" y="977151"/>
            <a:ext cx="7886700" cy="1090055"/>
          </a:xfrm>
        </p:spPr>
        <p:txBody>
          <a:bodyPr/>
          <a:lstStyle/>
          <a:p>
            <a:pPr algn="l"/>
            <a:r>
              <a:rPr lang="en-AU" dirty="0">
                <a:solidFill>
                  <a:schemeClr val="tx1"/>
                </a:solidFill>
                <a:cs typeface="Calibri" panose="020F0502020204030204" pitchFamily="34" charset="0"/>
              </a:rPr>
              <a:t>What can you do?</a:t>
            </a:r>
          </a:p>
        </p:txBody>
      </p:sp>
      <p:sp>
        <p:nvSpPr>
          <p:cNvPr id="3" name="Content Placeholder 2">
            <a:extLst>
              <a:ext uri="{FF2B5EF4-FFF2-40B4-BE49-F238E27FC236}">
                <a16:creationId xmlns:a16="http://schemas.microsoft.com/office/drawing/2014/main" id="{9B8F0C81-1723-4D39-9677-8AE8586FDDD9}"/>
              </a:ext>
            </a:extLst>
          </p:cNvPr>
          <p:cNvSpPr>
            <a:spLocks noGrp="1"/>
          </p:cNvSpPr>
          <p:nvPr>
            <p:ph idx="1"/>
          </p:nvPr>
        </p:nvSpPr>
        <p:spPr>
          <a:xfrm>
            <a:off x="-1" y="1921079"/>
            <a:ext cx="9344025" cy="3222421"/>
          </a:xfrm>
        </p:spPr>
        <p:txBody>
          <a:bodyPr>
            <a:normAutofit fontScale="55000" lnSpcReduction="20000"/>
          </a:bodyPr>
          <a:lstStyle/>
          <a:p>
            <a:pPr marL="0" indent="0">
              <a:buNone/>
            </a:pPr>
            <a:r>
              <a:rPr lang="en-AU" sz="2000" dirty="0">
                <a:latin typeface="Calibri" panose="020F0502020204030204" pitchFamily="34" charset="0"/>
                <a:cs typeface="Calibri" panose="020F0502020204030204" pitchFamily="34" charset="0"/>
              </a:rPr>
              <a:t>						</a:t>
            </a:r>
          </a:p>
          <a:p>
            <a:pPr marL="0" indent="0">
              <a:buNone/>
            </a:pPr>
            <a:r>
              <a:rPr lang="en-AU" sz="2000" dirty="0">
                <a:latin typeface="Calibri" panose="020F0502020204030204" pitchFamily="34" charset="0"/>
                <a:cs typeface="Calibri" panose="020F0502020204030204" pitchFamily="34" charset="0"/>
              </a:rPr>
              <a:t>						</a:t>
            </a:r>
            <a:endParaRPr lang="en-AU" sz="2400" b="1" dirty="0">
              <a:latin typeface="Calibri" panose="020F0502020204030204" pitchFamily="34" charset="0"/>
              <a:cs typeface="Calibri" panose="020F0502020204030204" pitchFamily="34" charset="0"/>
            </a:endParaRPr>
          </a:p>
          <a:p>
            <a:pPr marL="0" indent="0">
              <a:buNone/>
            </a:pPr>
            <a:endParaRPr lang="en-AU" sz="2400" b="1" dirty="0">
              <a:latin typeface="Calibri" panose="020F0502020204030204" pitchFamily="34" charset="0"/>
              <a:cs typeface="Calibri" panose="020F0502020204030204" pitchFamily="34" charset="0"/>
            </a:endParaRPr>
          </a:p>
          <a:p>
            <a:pPr marL="0" indent="0">
              <a:buNone/>
            </a:pPr>
            <a:r>
              <a:rPr lang="en-AU" sz="2400" b="1" dirty="0">
                <a:latin typeface="Calibri" panose="020F0502020204030204" pitchFamily="34" charset="0"/>
                <a:cs typeface="Calibri" panose="020F0502020204030204" pitchFamily="34" charset="0"/>
              </a:rPr>
              <a:t>   </a:t>
            </a:r>
          </a:p>
          <a:p>
            <a:pPr marL="0" indent="0">
              <a:buNone/>
            </a:pPr>
            <a:endParaRPr lang="en-AU" sz="2400" b="1" dirty="0">
              <a:latin typeface="Calibri" panose="020F0502020204030204" pitchFamily="34" charset="0"/>
              <a:cs typeface="Calibri" panose="020F0502020204030204" pitchFamily="34" charset="0"/>
            </a:endParaRPr>
          </a:p>
          <a:p>
            <a:pPr marL="0" indent="0">
              <a:buNone/>
            </a:pPr>
            <a:endParaRPr lang="en-AU" sz="2400" b="1" dirty="0">
              <a:latin typeface="Calibri" panose="020F0502020204030204" pitchFamily="34" charset="0"/>
              <a:cs typeface="Calibri" panose="020F0502020204030204" pitchFamily="34" charset="0"/>
            </a:endParaRPr>
          </a:p>
          <a:p>
            <a:pPr marL="0" indent="0">
              <a:buNone/>
            </a:pPr>
            <a:r>
              <a:rPr lang="en-AU" sz="2400" b="1" dirty="0">
                <a:latin typeface="Calibri" panose="020F0502020204030204" pitchFamily="34" charset="0"/>
                <a:cs typeface="Calibri" panose="020F0502020204030204" pitchFamily="34" charset="0"/>
              </a:rPr>
              <a:t>	</a:t>
            </a:r>
          </a:p>
          <a:p>
            <a:pPr marL="0" indent="0">
              <a:buNone/>
            </a:pPr>
            <a:r>
              <a:rPr lang="en-AU" sz="3100" b="1" dirty="0">
                <a:latin typeface="Calibri" panose="020F0502020204030204" pitchFamily="34" charset="0"/>
                <a:cs typeface="Calibri" panose="020F0502020204030204" pitchFamily="34" charset="0"/>
              </a:rPr>
              <a:t>	              </a:t>
            </a:r>
            <a:r>
              <a:rPr lang="en-AU" sz="2400" b="1" dirty="0">
                <a:latin typeface="Calibri" panose="020F0502020204030204" pitchFamily="34" charset="0"/>
                <a:cs typeface="Calibri" panose="020F0502020204030204" pitchFamily="34" charset="0"/>
              </a:rPr>
              <a:t>		</a:t>
            </a:r>
          </a:p>
          <a:p>
            <a:pPr marL="0" indent="0">
              <a:buNone/>
            </a:pPr>
            <a:endParaRPr lang="en-AU" sz="2400" b="1" dirty="0">
              <a:latin typeface="Calibri" panose="020F0502020204030204" pitchFamily="34" charset="0"/>
              <a:cs typeface="Calibri" panose="020F0502020204030204" pitchFamily="34" charset="0"/>
            </a:endParaRPr>
          </a:p>
          <a:p>
            <a:pPr marL="0" indent="0">
              <a:buNone/>
            </a:pPr>
            <a:endParaRPr lang="en-AU" sz="2200" dirty="0">
              <a:latin typeface="Calibri" panose="020F0502020204030204" pitchFamily="34" charset="0"/>
              <a:cs typeface="Calibri" panose="020F0502020204030204" pitchFamily="34" charset="0"/>
              <a:hlinkClick r:id="rId3"/>
            </a:endParaRPr>
          </a:p>
          <a:p>
            <a:pPr marL="0" indent="0">
              <a:buNone/>
            </a:pPr>
            <a:endParaRPr lang="en-AU" sz="2200" dirty="0">
              <a:latin typeface="Calibri" panose="020F0502020204030204" pitchFamily="34" charset="0"/>
              <a:cs typeface="Calibri" panose="020F0502020204030204" pitchFamily="34" charset="0"/>
              <a:hlinkClick r:id="rId3"/>
            </a:endParaRPr>
          </a:p>
          <a:p>
            <a:pPr marL="0" indent="0">
              <a:buNone/>
            </a:pPr>
            <a:endParaRPr lang="en-AU" sz="2200" dirty="0">
              <a:latin typeface="Calibri" panose="020F0502020204030204" pitchFamily="34" charset="0"/>
              <a:cs typeface="Calibri" panose="020F0502020204030204" pitchFamily="34" charset="0"/>
              <a:hlinkClick r:id="rId3"/>
            </a:endParaRPr>
          </a:p>
          <a:p>
            <a:pPr marL="0" indent="0">
              <a:buNone/>
            </a:pPr>
            <a:r>
              <a:rPr lang="en-AU" sz="2200" b="1" dirty="0">
                <a:latin typeface="Calibri" panose="020F0502020204030204" pitchFamily="34" charset="0"/>
                <a:cs typeface="Calibri" panose="020F0502020204030204" pitchFamily="34" charset="0"/>
              </a:rPr>
              <a:t>	</a:t>
            </a:r>
            <a:r>
              <a:rPr lang="en-AU" sz="2400" b="1" dirty="0">
                <a:latin typeface="Calibri" panose="020F0502020204030204" pitchFamily="34" charset="0"/>
                <a:cs typeface="Calibri" panose="020F0502020204030204" pitchFamily="34" charset="0"/>
              </a:rPr>
              <a:t>			</a:t>
            </a:r>
          </a:p>
        </p:txBody>
      </p:sp>
      <p:sp>
        <p:nvSpPr>
          <p:cNvPr id="4" name="Slide Number Placeholder 3">
            <a:extLst>
              <a:ext uri="{FF2B5EF4-FFF2-40B4-BE49-F238E27FC236}">
                <a16:creationId xmlns:a16="http://schemas.microsoft.com/office/drawing/2014/main" id="{F739599F-13FA-40A4-A901-854AFE39FDEA}"/>
              </a:ext>
            </a:extLst>
          </p:cNvPr>
          <p:cNvSpPr>
            <a:spLocks noGrp="1"/>
          </p:cNvSpPr>
          <p:nvPr>
            <p:ph type="sldNum" sz="quarter" idx="10"/>
          </p:nvPr>
        </p:nvSpPr>
        <p:spPr/>
        <p:txBody>
          <a:bodyPr/>
          <a:lstStyle/>
          <a:p>
            <a:pPr>
              <a:defRPr/>
            </a:pPr>
            <a:fld id="{33001148-88FC-4CE9-AB8E-7854434F249D}" type="slidenum">
              <a:rPr lang="en-US" altLang="en-US" smtClean="0"/>
              <a:pPr>
                <a:defRPr/>
              </a:pPr>
              <a:t>13</a:t>
            </a:fld>
            <a:endParaRPr lang="en-US" altLang="en-US"/>
          </a:p>
        </p:txBody>
      </p:sp>
      <p:pic>
        <p:nvPicPr>
          <p:cNvPr id="6" name="그래픽 103" descr="Marketing">
            <a:extLst>
              <a:ext uri="{FF2B5EF4-FFF2-40B4-BE49-F238E27FC236}">
                <a16:creationId xmlns:a16="http://schemas.microsoft.com/office/drawing/2014/main" id="{ED24DE08-045C-4F04-95EA-9D933AABF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9999" y="1920589"/>
            <a:ext cx="1414463" cy="1414463"/>
          </a:xfrm>
          <a:prstGeom prst="rect">
            <a:avLst/>
          </a:prstGeom>
        </p:spPr>
      </p:pic>
      <p:pic>
        <p:nvPicPr>
          <p:cNvPr id="8" name="Graphic 7" descr="Professor female with solid fill">
            <a:extLst>
              <a:ext uri="{FF2B5EF4-FFF2-40B4-BE49-F238E27FC236}">
                <a16:creationId xmlns:a16="http://schemas.microsoft.com/office/drawing/2014/main" id="{45C6B954-C0F3-4F10-8CE5-74DD539C22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943" y="1982540"/>
            <a:ext cx="1157288" cy="1157288"/>
          </a:xfrm>
          <a:prstGeom prst="rect">
            <a:avLst/>
          </a:prstGeom>
        </p:spPr>
      </p:pic>
      <p:pic>
        <p:nvPicPr>
          <p:cNvPr id="10" name="Graphic 9" descr="Connections with solid fill">
            <a:extLst>
              <a:ext uri="{FF2B5EF4-FFF2-40B4-BE49-F238E27FC236}">
                <a16:creationId xmlns:a16="http://schemas.microsoft.com/office/drawing/2014/main" id="{3FB60E9C-80C6-429E-B556-B1667A72745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03230" y="2019915"/>
            <a:ext cx="1271588" cy="1271588"/>
          </a:xfrm>
          <a:prstGeom prst="rect">
            <a:avLst/>
          </a:prstGeom>
        </p:spPr>
      </p:pic>
      <p:grpSp>
        <p:nvGrpSpPr>
          <p:cNvPr id="14" name="Group 13">
            <a:extLst>
              <a:ext uri="{FF2B5EF4-FFF2-40B4-BE49-F238E27FC236}">
                <a16:creationId xmlns:a16="http://schemas.microsoft.com/office/drawing/2014/main" id="{71D89C7D-5D98-4E26-9105-5F826FE763AE}"/>
              </a:ext>
            </a:extLst>
          </p:cNvPr>
          <p:cNvGrpSpPr/>
          <p:nvPr/>
        </p:nvGrpSpPr>
        <p:grpSpPr>
          <a:xfrm>
            <a:off x="0" y="3718173"/>
            <a:ext cx="2832432" cy="1194450"/>
            <a:chOff x="1283" y="1424738"/>
            <a:chExt cx="3003723" cy="1501861"/>
          </a:xfrm>
        </p:grpSpPr>
        <p:sp>
          <p:nvSpPr>
            <p:cNvPr id="21" name="Rectangle: Rounded Corners 20">
              <a:extLst>
                <a:ext uri="{FF2B5EF4-FFF2-40B4-BE49-F238E27FC236}">
                  <a16:creationId xmlns:a16="http://schemas.microsoft.com/office/drawing/2014/main" id="{D1890580-6A61-480F-BDAA-E0F9BFF22558}"/>
                </a:ext>
              </a:extLst>
            </p:cNvPr>
            <p:cNvSpPr/>
            <p:nvPr/>
          </p:nvSpPr>
          <p:spPr>
            <a:xfrm>
              <a:off x="1283" y="1424738"/>
              <a:ext cx="3003723" cy="1501861"/>
            </a:xfrm>
            <a:prstGeom prst="roundRect">
              <a:avLst>
                <a:gd name="adj" fmla="val 10000"/>
              </a:avLst>
            </a:prstGeom>
            <a:solidFill>
              <a:srgbClr val="742F8F">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2" name="Rectangle: Rounded Corners 4">
              <a:extLst>
                <a:ext uri="{FF2B5EF4-FFF2-40B4-BE49-F238E27FC236}">
                  <a16:creationId xmlns:a16="http://schemas.microsoft.com/office/drawing/2014/main" id="{B586BD47-E4F5-4793-902C-79470A85A952}"/>
                </a:ext>
              </a:extLst>
            </p:cNvPr>
            <p:cNvSpPr txBox="1"/>
            <p:nvPr/>
          </p:nvSpPr>
          <p:spPr>
            <a:xfrm>
              <a:off x="45271" y="1468726"/>
              <a:ext cx="2915747" cy="1413885"/>
            </a:xfrm>
            <a:prstGeom prst="rect">
              <a:avLst/>
            </a:prstGeom>
            <a:noFill/>
            <a:ln>
              <a:noFill/>
            </a:ln>
            <a:effectLst/>
          </p:spPr>
          <p:txBody>
            <a:bodyPr spcFirstLastPara="0" vert="horz" wrap="square" lIns="70485" tIns="46990" rIns="70485" bIns="4699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lang="en-AU" sz="3700" dirty="0">
                  <a:solidFill>
                    <a:sysClr val="window" lastClr="FFFFFF"/>
                  </a:solidFill>
                  <a:latin typeface="Arial" panose="020B0604020202020204"/>
                </a:rPr>
                <a:t>Educate</a:t>
              </a:r>
              <a:endParaRPr kumimoji="0" lang="en-US" sz="37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89036F53-940D-48CF-A82B-FE5691917552}"/>
              </a:ext>
            </a:extLst>
          </p:cNvPr>
          <p:cNvGrpSpPr/>
          <p:nvPr/>
        </p:nvGrpSpPr>
        <p:grpSpPr>
          <a:xfrm>
            <a:off x="3155784" y="3718173"/>
            <a:ext cx="2832432" cy="1194450"/>
            <a:chOff x="3755938" y="1424738"/>
            <a:chExt cx="3003723" cy="1501861"/>
          </a:xfrm>
        </p:grpSpPr>
        <p:sp>
          <p:nvSpPr>
            <p:cNvPr id="19" name="Rectangle: Rounded Corners 18">
              <a:extLst>
                <a:ext uri="{FF2B5EF4-FFF2-40B4-BE49-F238E27FC236}">
                  <a16:creationId xmlns:a16="http://schemas.microsoft.com/office/drawing/2014/main" id="{8D753EBE-BB0E-4A7E-BA6A-29EC65B06D53}"/>
                </a:ext>
              </a:extLst>
            </p:cNvPr>
            <p:cNvSpPr/>
            <p:nvPr/>
          </p:nvSpPr>
          <p:spPr>
            <a:xfrm>
              <a:off x="3755938" y="1424738"/>
              <a:ext cx="3003723" cy="1501861"/>
            </a:xfrm>
            <a:prstGeom prst="roundRect">
              <a:avLst>
                <a:gd name="adj" fmla="val 10000"/>
              </a:avLst>
            </a:prstGeom>
            <a:solidFill>
              <a:srgbClr val="742F8F">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0" name="Rectangle: Rounded Corners 6">
              <a:extLst>
                <a:ext uri="{FF2B5EF4-FFF2-40B4-BE49-F238E27FC236}">
                  <a16:creationId xmlns:a16="http://schemas.microsoft.com/office/drawing/2014/main" id="{2893F17C-2239-4623-9B05-37001C1ED1AA}"/>
                </a:ext>
              </a:extLst>
            </p:cNvPr>
            <p:cNvSpPr txBox="1"/>
            <p:nvPr/>
          </p:nvSpPr>
          <p:spPr>
            <a:xfrm>
              <a:off x="3799926" y="1468726"/>
              <a:ext cx="2915747" cy="1413885"/>
            </a:xfrm>
            <a:prstGeom prst="rect">
              <a:avLst/>
            </a:prstGeom>
            <a:noFill/>
            <a:ln>
              <a:noFill/>
            </a:ln>
            <a:effectLst/>
          </p:spPr>
          <p:txBody>
            <a:bodyPr spcFirstLastPara="0" vert="horz" wrap="square" lIns="70485" tIns="46990" rIns="70485" bIns="4699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lang="en-AU" sz="3700" dirty="0">
                  <a:solidFill>
                    <a:sysClr val="window" lastClr="FFFFFF"/>
                  </a:solidFill>
                  <a:latin typeface="Arial" panose="020B0604020202020204"/>
                </a:rPr>
                <a:t>Inform</a:t>
              </a:r>
              <a:endParaRPr kumimoji="0" lang="en-US" sz="37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p:txBody>
        </p:sp>
      </p:grpSp>
      <p:grpSp>
        <p:nvGrpSpPr>
          <p:cNvPr id="16" name="Group 15">
            <a:extLst>
              <a:ext uri="{FF2B5EF4-FFF2-40B4-BE49-F238E27FC236}">
                <a16:creationId xmlns:a16="http://schemas.microsoft.com/office/drawing/2014/main" id="{78B7C95C-CE95-44B6-A6E3-8D0A426BE29E}"/>
              </a:ext>
            </a:extLst>
          </p:cNvPr>
          <p:cNvGrpSpPr/>
          <p:nvPr/>
        </p:nvGrpSpPr>
        <p:grpSpPr>
          <a:xfrm>
            <a:off x="6270088" y="3718173"/>
            <a:ext cx="2832432" cy="1194450"/>
            <a:chOff x="7510592" y="1424738"/>
            <a:chExt cx="3003723" cy="1501861"/>
          </a:xfrm>
        </p:grpSpPr>
        <p:sp>
          <p:nvSpPr>
            <p:cNvPr id="17" name="Rectangle: Rounded Corners 16">
              <a:extLst>
                <a:ext uri="{FF2B5EF4-FFF2-40B4-BE49-F238E27FC236}">
                  <a16:creationId xmlns:a16="http://schemas.microsoft.com/office/drawing/2014/main" id="{ECC9C7FD-E2CE-4E6A-9781-1CCA394D0F5D}"/>
                </a:ext>
              </a:extLst>
            </p:cNvPr>
            <p:cNvSpPr/>
            <p:nvPr/>
          </p:nvSpPr>
          <p:spPr>
            <a:xfrm>
              <a:off x="7510592" y="1424738"/>
              <a:ext cx="3003723" cy="1501861"/>
            </a:xfrm>
            <a:prstGeom prst="roundRect">
              <a:avLst>
                <a:gd name="adj" fmla="val 10000"/>
              </a:avLst>
            </a:prstGeom>
            <a:solidFill>
              <a:srgbClr val="742F8F">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8" name="Rectangle: Rounded Corners 8">
              <a:extLst>
                <a:ext uri="{FF2B5EF4-FFF2-40B4-BE49-F238E27FC236}">
                  <a16:creationId xmlns:a16="http://schemas.microsoft.com/office/drawing/2014/main" id="{3B786229-F8CF-48FE-A8CE-9E3732DC2573}"/>
                </a:ext>
              </a:extLst>
            </p:cNvPr>
            <p:cNvSpPr txBox="1"/>
            <p:nvPr/>
          </p:nvSpPr>
          <p:spPr>
            <a:xfrm>
              <a:off x="7554580" y="1468726"/>
              <a:ext cx="2915747" cy="1413885"/>
            </a:xfrm>
            <a:prstGeom prst="rect">
              <a:avLst/>
            </a:prstGeom>
            <a:noFill/>
            <a:ln>
              <a:noFill/>
            </a:ln>
            <a:effectLst/>
          </p:spPr>
          <p:txBody>
            <a:bodyPr spcFirstLastPara="0" vert="horz" wrap="square" lIns="70485" tIns="46990" rIns="70485" bIns="46990" numCol="1" spcCol="1270" anchor="ctr" anchorCtr="0">
              <a:noAutofit/>
            </a:bodyPr>
            <a:lstStyle/>
            <a:p>
              <a:pPr marL="0" marR="0" lvl="0" indent="0" algn="ctr" defTabSz="1644650" eaLnBrk="1" fontAlgn="auto" latinLnBrk="0" hangingPunct="1">
                <a:lnSpc>
                  <a:spcPct val="90000"/>
                </a:lnSpc>
                <a:spcBef>
                  <a:spcPct val="0"/>
                </a:spcBef>
                <a:spcAft>
                  <a:spcPct val="35000"/>
                </a:spcAft>
                <a:buClrTx/>
                <a:buSzTx/>
                <a:buFontTx/>
                <a:buNone/>
                <a:tabLst/>
                <a:defRPr/>
              </a:pPr>
              <a:r>
                <a:rPr lang="en-AU" sz="3700" dirty="0">
                  <a:solidFill>
                    <a:sysClr val="window" lastClr="FFFFFF"/>
                  </a:solidFill>
                  <a:latin typeface="Arial" panose="020B0604020202020204"/>
                </a:rPr>
                <a:t>Connect</a:t>
              </a:r>
              <a:endParaRPr kumimoji="0" lang="en-US" sz="3700" b="0" i="0" u="none" strike="noStrike" kern="1200" cap="none" spc="0" normalizeH="0" baseline="0" noProof="0" dirty="0">
                <a:ln>
                  <a:noFill/>
                </a:ln>
                <a:solidFill>
                  <a:sysClr val="window" lastClr="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20657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6809A4-D77B-4140-B489-8F1174DC9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558" y="1756974"/>
            <a:ext cx="1546086" cy="1685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picture containing text, vending machine&#10;&#10;Description automatically generated">
            <a:extLst>
              <a:ext uri="{FF2B5EF4-FFF2-40B4-BE49-F238E27FC236}">
                <a16:creationId xmlns:a16="http://schemas.microsoft.com/office/drawing/2014/main" id="{6FDD371C-5BCC-487A-91B9-ECB1BAB03C9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5400000">
            <a:off x="1843797" y="1867714"/>
            <a:ext cx="1799506" cy="1349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C78D3D46-4EA8-49B1-812A-6371B8457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755" y="4581448"/>
            <a:ext cx="1576773" cy="1238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275071F-0E92-49DE-B784-A6E1741E3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8755" y="4579409"/>
            <a:ext cx="1540525" cy="1220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D9563772-6AC9-48BE-9085-8E31D43446A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632755" y="4581448"/>
            <a:ext cx="1513789" cy="1390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B032CE3-E206-4501-92D2-62D79BED6ED0}"/>
              </a:ext>
            </a:extLst>
          </p:cNvPr>
          <p:cNvPicPr>
            <a:picLocks noChangeAspect="1"/>
          </p:cNvPicPr>
          <p:nvPr/>
        </p:nvPicPr>
        <p:blipFill rotWithShape="1">
          <a:blip r:embed="rId8">
            <a:extLst>
              <a:ext uri="{28A0092B-C50C-407E-A947-70E740481C1C}">
                <a14:useLocalDpi xmlns:a14="http://schemas.microsoft.com/office/drawing/2010/main" val="0"/>
              </a:ext>
            </a:extLst>
          </a:blip>
          <a:srcRect t="14340" r="15839"/>
          <a:stretch/>
        </p:blipFill>
        <p:spPr>
          <a:xfrm>
            <a:off x="508764" y="4581448"/>
            <a:ext cx="1083394" cy="1172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Content Placeholder 4" descr="A picture containing person, ground, outdoor, young&#10;&#10;Description automatically generated">
            <a:extLst>
              <a:ext uri="{FF2B5EF4-FFF2-40B4-BE49-F238E27FC236}">
                <a16:creationId xmlns:a16="http://schemas.microsoft.com/office/drawing/2014/main" id="{95B7AE81-45AD-4E04-839A-60BF6B2035E2}"/>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3712592" y="1652724"/>
            <a:ext cx="1354114" cy="17895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George">
            <a:extLst>
              <a:ext uri="{FF2B5EF4-FFF2-40B4-BE49-F238E27FC236}">
                <a16:creationId xmlns:a16="http://schemas.microsoft.com/office/drawing/2014/main" id="{EA54821E-8082-4ADF-89DE-8566A7D9F5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41352" y="1647937"/>
            <a:ext cx="1355332" cy="1807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a:extLst>
              <a:ext uri="{FF2B5EF4-FFF2-40B4-BE49-F238E27FC236}">
                <a16:creationId xmlns:a16="http://schemas.microsoft.com/office/drawing/2014/main" id="{1104D63D-DA1A-4206-B1B4-3F40C02817B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56" r="46233" b="9248"/>
          <a:stretch/>
        </p:blipFill>
        <p:spPr bwMode="auto">
          <a:xfrm>
            <a:off x="456090" y="1532278"/>
            <a:ext cx="1136068" cy="1910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3D5DEB8F-D333-4E73-8D74-DD50182034D9}"/>
              </a:ext>
            </a:extLst>
          </p:cNvPr>
          <p:cNvSpPr txBox="1"/>
          <p:nvPr/>
        </p:nvSpPr>
        <p:spPr>
          <a:xfrm>
            <a:off x="456090" y="3621719"/>
            <a:ext cx="8365544" cy="742511"/>
          </a:xfrm>
          <a:prstGeom prst="rect">
            <a:avLst/>
          </a:prstGeom>
          <a:solidFill>
            <a:schemeClr val="accent1"/>
          </a:solidFill>
        </p:spPr>
        <p:txBody>
          <a:bodyPr wrap="square" rtlCol="0">
            <a:spAutoFit/>
          </a:bodyPr>
          <a:lstStyle/>
          <a:p>
            <a:pPr algn="ctr"/>
            <a:r>
              <a:rPr lang="en-AU" sz="1425"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CONTACTS:</a:t>
            </a:r>
          </a:p>
          <a:p>
            <a:pPr algn="ctr"/>
            <a:r>
              <a:rPr lang="en-AU" sz="1400" dirty="0">
                <a:solidFill>
                  <a:schemeClr val="bg2"/>
                </a:solidFill>
                <a:hlinkClick r:id="rId12">
                  <a:extLst>
                    <a:ext uri="{A12FA001-AC4F-418D-AE19-62706E023703}">
                      <ahyp:hlinkClr xmlns:ahyp="http://schemas.microsoft.com/office/drawing/2018/hyperlinkcolor" val="tx"/>
                    </a:ext>
                  </a:extLst>
                </a:hlinkClick>
              </a:rPr>
              <a:t>Meagan.OKeefe@health.qld.gov.au</a:t>
            </a:r>
            <a:r>
              <a:rPr lang="en-AU" sz="1400" dirty="0">
                <a:solidFill>
                  <a:schemeClr val="bg2"/>
                </a:solidFill>
              </a:rPr>
              <a:t>                         </a:t>
            </a:r>
            <a:r>
              <a:rPr lang="en-AU" sz="1400" dirty="0">
                <a:solidFill>
                  <a:schemeClr val="bg2"/>
                </a:solidFill>
                <a:hlinkClick r:id="rId13">
                  <a:extLst>
                    <a:ext uri="{A12FA001-AC4F-418D-AE19-62706E023703}">
                      <ahyp:hlinkClr xmlns:ahyp="http://schemas.microsoft.com/office/drawing/2018/hyperlinkcolor" val="tx"/>
                    </a:ext>
                  </a:extLst>
                </a:hlinkClick>
              </a:rPr>
              <a:t>Alana.English@health.qld.gov.au</a:t>
            </a:r>
            <a:endParaRPr lang="en-AU" sz="1400" dirty="0">
              <a:solidFill>
                <a:schemeClr val="bg2"/>
              </a:solidFill>
            </a:endParaRPr>
          </a:p>
          <a:p>
            <a:pPr algn="ctr"/>
            <a:r>
              <a:rPr lang="en-AU" sz="1400" dirty="0">
                <a:solidFill>
                  <a:schemeClr val="bg2"/>
                </a:solidFill>
              </a:rPr>
              <a:t> </a:t>
            </a:r>
          </a:p>
        </p:txBody>
      </p:sp>
      <p:pic>
        <p:nvPicPr>
          <p:cNvPr id="16" name="Picture 15" descr="A picture containing tree, person, outdoor&#10;&#10;Description automatically generated">
            <a:extLst>
              <a:ext uri="{FF2B5EF4-FFF2-40B4-BE49-F238E27FC236}">
                <a16:creationId xmlns:a16="http://schemas.microsoft.com/office/drawing/2014/main" id="{AB4A06D6-47D5-45F9-AE8E-991E4C6FD5D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78770" y="4579409"/>
            <a:ext cx="1585691" cy="115958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9376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BC2DF2F-6442-4413-8992-C3C7B0022F7A}"/>
              </a:ext>
            </a:extLst>
          </p:cNvPr>
          <p:cNvPicPr>
            <a:picLocks noChangeAspect="1"/>
          </p:cNvPicPr>
          <p:nvPr/>
        </p:nvPicPr>
        <p:blipFill>
          <a:blip r:embed="rId3"/>
          <a:stretch>
            <a:fillRect/>
          </a:stretch>
        </p:blipFill>
        <p:spPr>
          <a:xfrm>
            <a:off x="3438646" y="1190328"/>
            <a:ext cx="2266707" cy="3395703"/>
          </a:xfrm>
          <a:prstGeom prst="rect">
            <a:avLst/>
          </a:prstGeom>
        </p:spPr>
      </p:pic>
      <p:sp>
        <p:nvSpPr>
          <p:cNvPr id="9" name="TextBox 8">
            <a:extLst>
              <a:ext uri="{FF2B5EF4-FFF2-40B4-BE49-F238E27FC236}">
                <a16:creationId xmlns:a16="http://schemas.microsoft.com/office/drawing/2014/main" id="{AE25A7E6-B5BD-4DE6-88D7-34756E4E0467}"/>
              </a:ext>
            </a:extLst>
          </p:cNvPr>
          <p:cNvSpPr txBox="1"/>
          <p:nvPr/>
        </p:nvSpPr>
        <p:spPr>
          <a:xfrm>
            <a:off x="319331" y="728663"/>
            <a:ext cx="7924557" cy="461665"/>
          </a:xfrm>
          <a:prstGeom prst="rect">
            <a:avLst/>
          </a:prstGeom>
          <a:noFill/>
        </p:spPr>
        <p:txBody>
          <a:bodyPr wrap="square" rtlCol="0">
            <a:spAutoFit/>
          </a:bodyPr>
          <a:lstStyle/>
          <a:p>
            <a:r>
              <a:rPr lang="en-AU" sz="2400" b="1" dirty="0"/>
              <a:t>Sepsis Clinical Care Standard </a:t>
            </a:r>
          </a:p>
        </p:txBody>
      </p:sp>
      <p:graphicFrame>
        <p:nvGraphicFramePr>
          <p:cNvPr id="10" name="Table 9">
            <a:extLst>
              <a:ext uri="{FF2B5EF4-FFF2-40B4-BE49-F238E27FC236}">
                <a16:creationId xmlns:a16="http://schemas.microsoft.com/office/drawing/2014/main" id="{F76F0277-DD8C-44A3-8FBC-769AD32EEF33}"/>
              </a:ext>
            </a:extLst>
          </p:cNvPr>
          <p:cNvGraphicFramePr>
            <a:graphicFrameLocks noGrp="1"/>
          </p:cNvGraphicFramePr>
          <p:nvPr>
            <p:extLst>
              <p:ext uri="{D42A27DB-BD31-4B8C-83A1-F6EECF244321}">
                <p14:modId xmlns:p14="http://schemas.microsoft.com/office/powerpoint/2010/main" val="4103434361"/>
              </p:ext>
            </p:extLst>
          </p:nvPr>
        </p:nvGraphicFramePr>
        <p:xfrm>
          <a:off x="908050" y="4672806"/>
          <a:ext cx="7327900" cy="1263650"/>
        </p:xfrm>
        <a:graphic>
          <a:graphicData uri="http://schemas.openxmlformats.org/drawingml/2006/table">
            <a:tbl>
              <a:tblPr/>
              <a:tblGrid>
                <a:gridCol w="3663950">
                  <a:extLst>
                    <a:ext uri="{9D8B030D-6E8A-4147-A177-3AD203B41FA5}">
                      <a16:colId xmlns:a16="http://schemas.microsoft.com/office/drawing/2014/main" val="1314946094"/>
                    </a:ext>
                  </a:extLst>
                </a:gridCol>
                <a:gridCol w="3663950">
                  <a:extLst>
                    <a:ext uri="{9D8B030D-6E8A-4147-A177-3AD203B41FA5}">
                      <a16:colId xmlns:a16="http://schemas.microsoft.com/office/drawing/2014/main" val="2981702021"/>
                    </a:ext>
                  </a:extLst>
                </a:gridCol>
              </a:tblGrid>
              <a:tr h="254000">
                <a:tc>
                  <a:txBody>
                    <a:bodyPr/>
                    <a:lstStyle/>
                    <a:p>
                      <a:pPr algn="l" fontAlgn="base"/>
                      <a:r>
                        <a:rPr lang="en-AU" sz="1000" b="1" i="0">
                          <a:solidFill>
                            <a:srgbClr val="FFFFFF"/>
                          </a:solidFill>
                          <a:effectLst/>
                          <a:latin typeface="Arial" panose="020B0604020202020204" pitchFamily="34" charset="0"/>
                        </a:rPr>
                        <a:t>Sepsis phase​</a:t>
                      </a:r>
                      <a:endParaRPr lang="en-AU"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B45A1"/>
                    </a:solidFill>
                  </a:tcPr>
                </a:tc>
                <a:tc>
                  <a:txBody>
                    <a:bodyPr/>
                    <a:lstStyle/>
                    <a:p>
                      <a:pPr algn="l" fontAlgn="base"/>
                      <a:r>
                        <a:rPr lang="en-AU" sz="1000" b="1" i="0">
                          <a:solidFill>
                            <a:srgbClr val="FFFFFF"/>
                          </a:solidFill>
                          <a:effectLst/>
                          <a:latin typeface="Arial" panose="020B0604020202020204" pitchFamily="34" charset="0"/>
                        </a:rPr>
                        <a:t>Quality statements​</a:t>
                      </a:r>
                      <a:endParaRPr lang="en-AU" b="1" i="0">
                        <a:solidFill>
                          <a:srgbClr val="FFFFFF"/>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B45A1"/>
                    </a:solidFill>
                  </a:tcPr>
                </a:tc>
                <a:extLst>
                  <a:ext uri="{0D108BD9-81ED-4DB2-BD59-A6C34878D82A}">
                    <a16:rowId xmlns:a16="http://schemas.microsoft.com/office/drawing/2014/main" val="2268853709"/>
                  </a:ext>
                </a:extLst>
              </a:tr>
              <a:tr h="254000">
                <a:tc rowSpan="2">
                  <a:txBody>
                    <a:bodyPr/>
                    <a:lstStyle/>
                    <a:p>
                      <a:pPr algn="ctr" fontAlgn="base"/>
                      <a:r>
                        <a:rPr lang="en-AU" sz="1000" b="1" i="0">
                          <a:solidFill>
                            <a:srgbClr val="5B45A1"/>
                          </a:solidFill>
                          <a:effectLst/>
                          <a:latin typeface="Arial" panose="020B0604020202020204" pitchFamily="34" charset="0"/>
                        </a:rPr>
                        <a:t>CO-ORDINATED PATIENT andFAMILY CENTRED CARE</a:t>
                      </a:r>
                      <a:r>
                        <a:rPr lang="en-AU" sz="1000" b="0" i="0">
                          <a:solidFill>
                            <a:srgbClr val="000000"/>
                          </a:solidFill>
                          <a:effectLst/>
                          <a:latin typeface="Arial" panose="020B0604020202020204" pitchFamily="34" charset="0"/>
                        </a:rPr>
                        <a:t>​</a:t>
                      </a:r>
                      <a:endParaRPr lang="en-AU"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CFE0"/>
                    </a:solidFill>
                  </a:tcPr>
                </a:tc>
                <a:tc>
                  <a:txBody>
                    <a:bodyPr/>
                    <a:lstStyle/>
                    <a:p>
                      <a:pPr algn="l" fontAlgn="base"/>
                      <a:r>
                        <a:rPr lang="en-AU" sz="1000" b="0" i="0">
                          <a:solidFill>
                            <a:srgbClr val="5B45A1"/>
                          </a:solidFill>
                          <a:effectLst/>
                          <a:latin typeface="Arial" panose="020B0604020202020204" pitchFamily="34" charset="0"/>
                        </a:rPr>
                        <a:t>4. Multidisciplinary coordination of care in hospital</a:t>
                      </a:r>
                      <a:r>
                        <a:rPr lang="en-AU" sz="1000" b="0" i="0">
                          <a:solidFill>
                            <a:srgbClr val="000000"/>
                          </a:solidFill>
                          <a:effectLst/>
                          <a:latin typeface="Arial" panose="020B0604020202020204" pitchFamily="34" charset="0"/>
                        </a:rPr>
                        <a:t>​</a:t>
                      </a:r>
                      <a:endParaRPr lang="en-AU" b="0" i="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CFE0"/>
                    </a:solidFill>
                  </a:tcPr>
                </a:tc>
                <a:extLst>
                  <a:ext uri="{0D108BD9-81ED-4DB2-BD59-A6C34878D82A}">
                    <a16:rowId xmlns:a16="http://schemas.microsoft.com/office/drawing/2014/main" val="1534601585"/>
                  </a:ext>
                </a:extLst>
              </a:tr>
              <a:tr h="247650">
                <a:tc vMerge="1">
                  <a:txBody>
                    <a:bodyPr/>
                    <a:lstStyle/>
                    <a:p>
                      <a:endParaRPr lang="en-AU"/>
                    </a:p>
                  </a:txBody>
                  <a:tcPr/>
                </a:tc>
                <a:tc>
                  <a:txBody>
                    <a:bodyPr/>
                    <a:lstStyle/>
                    <a:p>
                      <a:pPr algn="l" fontAlgn="base"/>
                      <a:r>
                        <a:rPr lang="en-AU" sz="1000" b="0" i="0">
                          <a:solidFill>
                            <a:srgbClr val="5B45A1"/>
                          </a:solidFill>
                          <a:effectLst/>
                          <a:latin typeface="Arial" panose="020B0604020202020204" pitchFamily="34" charset="0"/>
                        </a:rPr>
                        <a:t>5. Patient, carer family education and information</a:t>
                      </a:r>
                      <a:r>
                        <a:rPr lang="en-AU" sz="1000" b="0" i="0">
                          <a:solidFill>
                            <a:srgbClr val="000000"/>
                          </a:solidFill>
                          <a:effectLst/>
                          <a:latin typeface="Arial" panose="020B0604020202020204" pitchFamily="34" charset="0"/>
                        </a:rPr>
                        <a:t>​</a:t>
                      </a:r>
                      <a:endParaRPr lang="en-AU" b="0" i="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9F0"/>
                    </a:solidFill>
                  </a:tcPr>
                </a:tc>
                <a:extLst>
                  <a:ext uri="{0D108BD9-81ED-4DB2-BD59-A6C34878D82A}">
                    <a16:rowId xmlns:a16="http://schemas.microsoft.com/office/drawing/2014/main" val="802499441"/>
                  </a:ext>
                </a:extLst>
              </a:tr>
              <a:tr h="254000">
                <a:tc rowSpan="2">
                  <a:txBody>
                    <a:bodyPr/>
                    <a:lstStyle/>
                    <a:p>
                      <a:pPr algn="ctr" fontAlgn="base"/>
                      <a:r>
                        <a:rPr lang="en-AU" sz="1000" b="1" i="0">
                          <a:solidFill>
                            <a:srgbClr val="5B45A1"/>
                          </a:solidFill>
                          <a:effectLst/>
                          <a:latin typeface="Arial" panose="020B0604020202020204" pitchFamily="34" charset="0"/>
                        </a:rPr>
                        <a:t>PLANNING FOR CARE AFTERHOSPITAL</a:t>
                      </a:r>
                      <a:r>
                        <a:rPr lang="en-AU" sz="1000" b="0" i="0">
                          <a:solidFill>
                            <a:srgbClr val="000000"/>
                          </a:solidFill>
                          <a:effectLst/>
                          <a:latin typeface="Arial" panose="020B0604020202020204" pitchFamily="34" charset="0"/>
                        </a:rPr>
                        <a:t>​</a:t>
                      </a:r>
                      <a:endParaRPr lang="en-AU" b="0" i="0">
                        <a:solidFill>
                          <a:srgbClr val="000000"/>
                        </a:solidFill>
                        <a:effectLst/>
                      </a:endParaRPr>
                    </a:p>
                    <a:p>
                      <a:pPr algn="ctr" fontAlgn="base"/>
                      <a:r>
                        <a:rPr lang="en-AU" sz="1000" b="0" i="0">
                          <a:solidFill>
                            <a:srgbClr val="000000"/>
                          </a:solidFill>
                          <a:effectLst/>
                          <a:latin typeface="Arial" panose="020B0604020202020204" pitchFamily="34" charset="0"/>
                        </a:rPr>
                        <a:t>​</a:t>
                      </a:r>
                      <a:endParaRPr lang="en-AU" b="0" i="0">
                        <a:solidFill>
                          <a:srgbClr val="000000"/>
                        </a:solidFill>
                        <a:effectLst/>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CFE0"/>
                    </a:solidFill>
                  </a:tcPr>
                </a:tc>
                <a:tc>
                  <a:txBody>
                    <a:bodyPr/>
                    <a:lstStyle/>
                    <a:p>
                      <a:pPr algn="l" fontAlgn="base"/>
                      <a:r>
                        <a:rPr lang="en-AU" sz="1000" b="0" i="0">
                          <a:solidFill>
                            <a:srgbClr val="5B45A1"/>
                          </a:solidFill>
                          <a:effectLst/>
                          <a:latin typeface="Arial" panose="020B0604020202020204" pitchFamily="34" charset="0"/>
                        </a:rPr>
                        <a:t>6. Transitions of care and clinical communication</a:t>
                      </a:r>
                      <a:r>
                        <a:rPr lang="en-AU" sz="1000" b="0" i="0">
                          <a:solidFill>
                            <a:srgbClr val="000000"/>
                          </a:solidFill>
                          <a:effectLst/>
                          <a:latin typeface="Arial" panose="020B0604020202020204" pitchFamily="34" charset="0"/>
                        </a:rPr>
                        <a:t>​</a:t>
                      </a:r>
                      <a:endParaRPr lang="en-AU" b="0" i="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2CFE0"/>
                    </a:solidFill>
                  </a:tcPr>
                </a:tc>
                <a:extLst>
                  <a:ext uri="{0D108BD9-81ED-4DB2-BD59-A6C34878D82A}">
                    <a16:rowId xmlns:a16="http://schemas.microsoft.com/office/drawing/2014/main" val="931108954"/>
                  </a:ext>
                </a:extLst>
              </a:tr>
              <a:tr h="254000">
                <a:tc vMerge="1">
                  <a:txBody>
                    <a:bodyPr/>
                    <a:lstStyle/>
                    <a:p>
                      <a:endParaRPr lang="en-AU"/>
                    </a:p>
                  </a:txBody>
                  <a:tcPr/>
                </a:tc>
                <a:tc>
                  <a:txBody>
                    <a:bodyPr/>
                    <a:lstStyle/>
                    <a:p>
                      <a:pPr algn="l" fontAlgn="base"/>
                      <a:r>
                        <a:rPr lang="en-AU" sz="1000" b="0" i="0" dirty="0">
                          <a:solidFill>
                            <a:srgbClr val="5B45A1"/>
                          </a:solidFill>
                          <a:effectLst/>
                          <a:latin typeface="Arial" panose="020B0604020202020204" pitchFamily="34" charset="0"/>
                        </a:rPr>
                        <a:t>7. Care after hospital and survivorship</a:t>
                      </a:r>
                      <a:r>
                        <a:rPr lang="en-AU" sz="1000" b="0" i="0" dirty="0">
                          <a:solidFill>
                            <a:srgbClr val="000000"/>
                          </a:solidFill>
                          <a:effectLst/>
                          <a:latin typeface="Arial" panose="020B0604020202020204" pitchFamily="34" charset="0"/>
                        </a:rPr>
                        <a:t>​</a:t>
                      </a:r>
                      <a:endParaRPr lang="en-AU" b="0" i="0" dirty="0">
                        <a:solidFill>
                          <a:srgbClr val="000000"/>
                        </a:solidFill>
                        <a:effectLst/>
                      </a:endParaRPr>
                    </a:p>
                  </a:txBody>
                  <a:tcP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E9F0"/>
                    </a:solidFill>
                  </a:tcPr>
                </a:tc>
                <a:extLst>
                  <a:ext uri="{0D108BD9-81ED-4DB2-BD59-A6C34878D82A}">
                    <a16:rowId xmlns:a16="http://schemas.microsoft.com/office/drawing/2014/main" val="754543080"/>
                  </a:ext>
                </a:extLst>
              </a:tr>
            </a:tbl>
          </a:graphicData>
        </a:graphic>
      </p:graphicFrame>
      <p:sp>
        <p:nvSpPr>
          <p:cNvPr id="11" name="Rectangle 1">
            <a:extLst>
              <a:ext uri="{FF2B5EF4-FFF2-40B4-BE49-F238E27FC236}">
                <a16:creationId xmlns:a16="http://schemas.microsoft.com/office/drawing/2014/main" id="{FE36A24C-EC27-4CE3-B361-50DC6A8A935D}"/>
              </a:ext>
            </a:extLst>
          </p:cNvPr>
          <p:cNvSpPr>
            <a:spLocks noChangeArrowheads="1"/>
          </p:cNvSpPr>
          <p:nvPr/>
        </p:nvSpPr>
        <p:spPr bwMode="auto">
          <a:xfrm>
            <a:off x="908050" y="3408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834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8A9A30-C01F-42A7-96D0-EE1F97E3AEEF}"/>
              </a:ext>
            </a:extLst>
          </p:cNvPr>
          <p:cNvPicPr>
            <a:picLocks noGrp="1" noChangeAspect="1"/>
          </p:cNvPicPr>
          <p:nvPr>
            <p:ph idx="1"/>
          </p:nvPr>
        </p:nvPicPr>
        <p:blipFill>
          <a:blip r:embed="rId3"/>
          <a:stretch>
            <a:fillRect/>
          </a:stretch>
        </p:blipFill>
        <p:spPr>
          <a:xfrm>
            <a:off x="4191101" y="616576"/>
            <a:ext cx="4902565" cy="5624848"/>
          </a:xfrm>
        </p:spPr>
      </p:pic>
      <p:pic>
        <p:nvPicPr>
          <p:cNvPr id="7" name="Picture 6">
            <a:extLst>
              <a:ext uri="{FF2B5EF4-FFF2-40B4-BE49-F238E27FC236}">
                <a16:creationId xmlns:a16="http://schemas.microsoft.com/office/drawing/2014/main" id="{22ED2FA4-7B8A-46BF-9C31-6EFD1EBB1D3F}"/>
              </a:ext>
            </a:extLst>
          </p:cNvPr>
          <p:cNvPicPr>
            <a:picLocks noChangeAspect="1"/>
          </p:cNvPicPr>
          <p:nvPr/>
        </p:nvPicPr>
        <p:blipFill>
          <a:blip r:embed="rId4"/>
          <a:stretch>
            <a:fillRect/>
          </a:stretch>
        </p:blipFill>
        <p:spPr>
          <a:xfrm>
            <a:off x="352339" y="2823448"/>
            <a:ext cx="3825380" cy="1211103"/>
          </a:xfrm>
          <a:prstGeom prst="rect">
            <a:avLst/>
          </a:prstGeom>
        </p:spPr>
      </p:pic>
    </p:spTree>
    <p:extLst>
      <p:ext uri="{BB962C8B-B14F-4D97-AF65-F5344CB8AC3E}">
        <p14:creationId xmlns:p14="http://schemas.microsoft.com/office/powerpoint/2010/main" val="411642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16D0414E-A404-4A49-8AAA-7D0D33AC412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9770"/>
          <a:stretch/>
        </p:blipFill>
        <p:spPr>
          <a:xfrm>
            <a:off x="944810" y="2250522"/>
            <a:ext cx="7254380" cy="3145390"/>
          </a:xfrm>
        </p:spPr>
      </p:pic>
      <p:sp>
        <p:nvSpPr>
          <p:cNvPr id="2" name="Rectangle 1">
            <a:extLst>
              <a:ext uri="{FF2B5EF4-FFF2-40B4-BE49-F238E27FC236}">
                <a16:creationId xmlns:a16="http://schemas.microsoft.com/office/drawing/2014/main" id="{9059433A-0C6C-45AA-83CA-E581C8A45426}"/>
              </a:ext>
            </a:extLst>
          </p:cNvPr>
          <p:cNvSpPr/>
          <p:nvPr/>
        </p:nvSpPr>
        <p:spPr>
          <a:xfrm>
            <a:off x="811634" y="989223"/>
            <a:ext cx="5653380" cy="473206"/>
          </a:xfrm>
          <a:prstGeom prst="rect">
            <a:avLst/>
          </a:prstGeom>
        </p:spPr>
        <p:txBody>
          <a:bodyPr wrap="square">
            <a:spAutoFit/>
          </a:bodyPr>
          <a:lstStyle/>
          <a:p>
            <a:r>
              <a:rPr lang="en-AU" sz="2400" b="1" dirty="0">
                <a:latin typeface="+mj-lt"/>
                <a:cs typeface="Calibri" panose="020F0502020204030204" pitchFamily="34" charset="0"/>
              </a:rPr>
              <a:t>QPSP Family Support Structure</a:t>
            </a:r>
            <a:endParaRPr lang="en-AU" sz="2400" b="1" dirty="0">
              <a:latin typeface="+mj-lt"/>
            </a:endParaRPr>
          </a:p>
        </p:txBody>
      </p:sp>
    </p:spTree>
    <p:extLst>
      <p:ext uri="{BB962C8B-B14F-4D97-AF65-F5344CB8AC3E}">
        <p14:creationId xmlns:p14="http://schemas.microsoft.com/office/powerpoint/2010/main" val="66572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EEB7-59E0-44C7-B575-792D0A87CFB3}"/>
              </a:ext>
            </a:extLst>
          </p:cNvPr>
          <p:cNvSpPr>
            <a:spLocks noGrp="1"/>
          </p:cNvSpPr>
          <p:nvPr>
            <p:ph type="title"/>
          </p:nvPr>
        </p:nvSpPr>
        <p:spPr>
          <a:xfrm>
            <a:off x="457200" y="1003446"/>
            <a:ext cx="8229600" cy="819718"/>
          </a:xfrm>
        </p:spPr>
        <p:txBody>
          <a:bodyPr/>
          <a:lstStyle/>
          <a:p>
            <a:pPr algn="l"/>
            <a:r>
              <a:rPr lang="en-AU" dirty="0">
                <a:solidFill>
                  <a:schemeClr val="tx1"/>
                </a:solidFill>
                <a:latin typeface="+mn-lt"/>
                <a:cs typeface="Calibri" panose="020F0502020204030204" pitchFamily="34" charset="0"/>
              </a:rPr>
              <a:t>Public awareness and education- Website</a:t>
            </a:r>
          </a:p>
        </p:txBody>
      </p:sp>
      <p:pic>
        <p:nvPicPr>
          <p:cNvPr id="9" name="Picture 8">
            <a:extLst>
              <a:ext uri="{FF2B5EF4-FFF2-40B4-BE49-F238E27FC236}">
                <a16:creationId xmlns:a16="http://schemas.microsoft.com/office/drawing/2014/main" id="{95473EF6-6324-4275-BF96-C23433EC92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10250" y="3974558"/>
            <a:ext cx="1781175" cy="1879996"/>
          </a:xfrm>
          <a:prstGeom prst="rect">
            <a:avLst/>
          </a:prstGeom>
          <a:noFill/>
          <a:ln>
            <a:noFill/>
          </a:ln>
        </p:spPr>
      </p:pic>
      <p:pic>
        <p:nvPicPr>
          <p:cNvPr id="7" name="Content Placeholder 6">
            <a:extLst>
              <a:ext uri="{FF2B5EF4-FFF2-40B4-BE49-F238E27FC236}">
                <a16:creationId xmlns:a16="http://schemas.microsoft.com/office/drawing/2014/main" id="{5965DC02-831F-4BBD-A3FC-02545013BD96}"/>
              </a:ext>
            </a:extLst>
          </p:cNvPr>
          <p:cNvPicPr>
            <a:picLocks noGrp="1" noChangeAspect="1"/>
          </p:cNvPicPr>
          <p:nvPr>
            <p:ph idx="1"/>
          </p:nvPr>
        </p:nvPicPr>
        <p:blipFill>
          <a:blip r:embed="rId4"/>
          <a:stretch>
            <a:fillRect/>
          </a:stretch>
        </p:blipFill>
        <p:spPr>
          <a:xfrm>
            <a:off x="457200" y="1594962"/>
            <a:ext cx="5194337" cy="3797327"/>
          </a:xfrm>
          <a:prstGeom prst="rect">
            <a:avLst/>
          </a:prstGeom>
        </p:spPr>
      </p:pic>
    </p:spTree>
    <p:extLst>
      <p:ext uri="{BB962C8B-B14F-4D97-AF65-F5344CB8AC3E}">
        <p14:creationId xmlns:p14="http://schemas.microsoft.com/office/powerpoint/2010/main" val="365296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EEB7-59E0-44C7-B575-792D0A87CFB3}"/>
              </a:ext>
            </a:extLst>
          </p:cNvPr>
          <p:cNvSpPr>
            <a:spLocks noGrp="1"/>
          </p:cNvSpPr>
          <p:nvPr>
            <p:ph type="title"/>
          </p:nvPr>
        </p:nvSpPr>
        <p:spPr>
          <a:xfrm>
            <a:off x="557868" y="1027332"/>
            <a:ext cx="8229600" cy="694280"/>
          </a:xfrm>
        </p:spPr>
        <p:txBody>
          <a:bodyPr/>
          <a:lstStyle/>
          <a:p>
            <a:pPr algn="l"/>
            <a:r>
              <a:rPr lang="en-AU" dirty="0">
                <a:solidFill>
                  <a:schemeClr val="tx1"/>
                </a:solidFill>
                <a:cs typeface="Calibri" panose="020F0502020204030204" pitchFamily="34" charset="0"/>
              </a:rPr>
              <a:t>Family Support Network</a:t>
            </a:r>
          </a:p>
        </p:txBody>
      </p:sp>
      <p:sp>
        <p:nvSpPr>
          <p:cNvPr id="3" name="Content Placeholder 2">
            <a:extLst>
              <a:ext uri="{FF2B5EF4-FFF2-40B4-BE49-F238E27FC236}">
                <a16:creationId xmlns:a16="http://schemas.microsoft.com/office/drawing/2014/main" id="{9B8F0C81-1723-4D39-9677-8AE8586FDDD9}"/>
              </a:ext>
            </a:extLst>
          </p:cNvPr>
          <p:cNvSpPr>
            <a:spLocks noGrp="1"/>
          </p:cNvSpPr>
          <p:nvPr>
            <p:ph idx="1"/>
          </p:nvPr>
        </p:nvSpPr>
        <p:spPr>
          <a:xfrm>
            <a:off x="628650" y="2145506"/>
            <a:ext cx="7886700" cy="3324225"/>
          </a:xfrm>
        </p:spPr>
        <p:txBody>
          <a:bodyPr/>
          <a:lstStyle/>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Receive information and resources about paediatric sepsis</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Involvement in development of clinical and family educational materials</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Involvement in Peer Mentor Program</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Involvement in sepsis focused media opportunities</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Involvement is paediatric sepsis research </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Receive updates about QPSP developments</a:t>
            </a:r>
          </a:p>
          <a:p>
            <a:pPr marL="257175" indent="-257175">
              <a:buFont typeface="Wingdings" panose="05000000000000000000" pitchFamily="2" charset="2"/>
              <a:buChar char="§"/>
            </a:pPr>
            <a:r>
              <a:rPr lang="en-AU" sz="2200" dirty="0">
                <a:solidFill>
                  <a:srgbClr val="000000"/>
                </a:solidFill>
                <a:latin typeface="Calibri" panose="020F0502020204030204" pitchFamily="34" charset="0"/>
                <a:cs typeface="Calibri" panose="020F0502020204030204" pitchFamily="34" charset="0"/>
              </a:rPr>
              <a:t>Opportunities to share their story</a:t>
            </a:r>
          </a:p>
          <a:p>
            <a:endParaRPr lang="en-AU" dirty="0"/>
          </a:p>
        </p:txBody>
      </p:sp>
    </p:spTree>
    <p:extLst>
      <p:ext uri="{BB962C8B-B14F-4D97-AF65-F5344CB8AC3E}">
        <p14:creationId xmlns:p14="http://schemas.microsoft.com/office/powerpoint/2010/main" val="3172677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EEB7-59E0-44C7-B575-792D0A87CFB3}"/>
              </a:ext>
            </a:extLst>
          </p:cNvPr>
          <p:cNvSpPr>
            <a:spLocks noGrp="1"/>
          </p:cNvSpPr>
          <p:nvPr>
            <p:ph type="title"/>
          </p:nvPr>
        </p:nvSpPr>
        <p:spPr>
          <a:xfrm>
            <a:off x="628650" y="1136184"/>
            <a:ext cx="7886700" cy="749522"/>
          </a:xfrm>
        </p:spPr>
        <p:txBody>
          <a:bodyPr/>
          <a:lstStyle/>
          <a:p>
            <a:pPr algn="l"/>
            <a:r>
              <a:rPr lang="en-AU" dirty="0">
                <a:solidFill>
                  <a:schemeClr val="tx1"/>
                </a:solidFill>
                <a:cs typeface="Calibri" panose="020F0502020204030204" pitchFamily="34" charset="0"/>
              </a:rPr>
              <a:t>Peer Mentor Program</a:t>
            </a:r>
          </a:p>
        </p:txBody>
      </p:sp>
      <p:sp>
        <p:nvSpPr>
          <p:cNvPr id="3" name="Content Placeholder 2">
            <a:extLst>
              <a:ext uri="{FF2B5EF4-FFF2-40B4-BE49-F238E27FC236}">
                <a16:creationId xmlns:a16="http://schemas.microsoft.com/office/drawing/2014/main" id="{9B8F0C81-1723-4D39-9677-8AE8586FDDD9}"/>
              </a:ext>
            </a:extLst>
          </p:cNvPr>
          <p:cNvSpPr>
            <a:spLocks noGrp="1"/>
          </p:cNvSpPr>
          <p:nvPr>
            <p:ph idx="1"/>
          </p:nvPr>
        </p:nvSpPr>
        <p:spPr>
          <a:xfrm>
            <a:off x="695325" y="2301433"/>
            <a:ext cx="7886700" cy="2871035"/>
          </a:xfrm>
        </p:spPr>
        <p:txBody>
          <a:bodyPr>
            <a:normAutofit/>
          </a:bodyPr>
          <a:lstStyle/>
          <a:p>
            <a:pPr>
              <a:buFont typeface="Wingdings" panose="05000000000000000000" pitchFamily="2" charset="2"/>
              <a:buChar char="§"/>
            </a:pPr>
            <a:endParaRPr lang="en-AU" sz="1600" dirty="0">
              <a:latin typeface="Calibri" panose="020F0502020204030204" pitchFamily="34" charset="0"/>
              <a:cs typeface="Calibri" panose="020F0502020204030204" pitchFamily="34" charset="0"/>
            </a:endParaRPr>
          </a:p>
          <a:p>
            <a:endParaRPr lang="en-AU" dirty="0"/>
          </a:p>
        </p:txBody>
      </p:sp>
      <p:sp>
        <p:nvSpPr>
          <p:cNvPr id="5" name="TextBox 4">
            <a:extLst>
              <a:ext uri="{FF2B5EF4-FFF2-40B4-BE49-F238E27FC236}">
                <a16:creationId xmlns:a16="http://schemas.microsoft.com/office/drawing/2014/main" id="{054A2884-DF97-4033-91C9-27E34526AA81}"/>
              </a:ext>
            </a:extLst>
          </p:cNvPr>
          <p:cNvSpPr txBox="1"/>
          <p:nvPr/>
        </p:nvSpPr>
        <p:spPr>
          <a:xfrm>
            <a:off x="3637410" y="2311355"/>
            <a:ext cx="5289801" cy="2800767"/>
          </a:xfrm>
          <a:prstGeom prst="rect">
            <a:avLst/>
          </a:prstGeom>
          <a:solidFill>
            <a:schemeClr val="accent3">
              <a:lumMod val="90000"/>
            </a:schemeClr>
          </a:solidFill>
        </p:spPr>
        <p:txBody>
          <a:bodyPr wrap="square">
            <a:spAutoFit/>
          </a:bodyPr>
          <a:lstStyle/>
          <a:p>
            <a:pPr algn="ctr">
              <a:spcBef>
                <a:spcPts val="0"/>
              </a:spcBef>
            </a:pPr>
            <a:r>
              <a:rPr lang="en-US" sz="2200" i="1" dirty="0">
                <a:solidFill>
                  <a:schemeClr val="accent1"/>
                </a:solidFill>
                <a:latin typeface="Calibri"/>
                <a:ea typeface="+mn-lt"/>
                <a:cs typeface="Calibri"/>
              </a:rPr>
              <a:t>“And you just want to talk, and your friends try to help, and your family tries to help, </a:t>
            </a:r>
          </a:p>
          <a:p>
            <a:pPr algn="ctr">
              <a:spcBef>
                <a:spcPts val="0"/>
              </a:spcBef>
            </a:pPr>
            <a:r>
              <a:rPr lang="en-US" sz="2200" i="1" dirty="0">
                <a:solidFill>
                  <a:schemeClr val="accent1"/>
                </a:solidFill>
                <a:latin typeface="Calibri"/>
                <a:ea typeface="+mn-lt"/>
                <a:cs typeface="Calibri"/>
              </a:rPr>
              <a:t>but you just want to talk to someone who goes </a:t>
            </a:r>
          </a:p>
          <a:p>
            <a:pPr algn="ctr">
              <a:spcBef>
                <a:spcPts val="0"/>
              </a:spcBef>
            </a:pPr>
            <a:r>
              <a:rPr lang="en-US" sz="2200" b="1" i="1" dirty="0">
                <a:solidFill>
                  <a:schemeClr val="accent1"/>
                </a:solidFill>
                <a:latin typeface="Calibri"/>
                <a:ea typeface="+mn-lt"/>
                <a:cs typeface="Calibri"/>
              </a:rPr>
              <a:t>‘I get it, I get it’.  </a:t>
            </a:r>
          </a:p>
          <a:p>
            <a:pPr algn="ctr">
              <a:spcBef>
                <a:spcPts val="0"/>
              </a:spcBef>
            </a:pPr>
            <a:r>
              <a:rPr lang="en-US" sz="2200" i="1" dirty="0">
                <a:solidFill>
                  <a:schemeClr val="accent1"/>
                </a:solidFill>
                <a:latin typeface="Calibri"/>
                <a:ea typeface="+mn-lt"/>
                <a:cs typeface="Calibri"/>
              </a:rPr>
              <a:t>Even just sitting here I just, I feel like I’m not the only one, </a:t>
            </a:r>
          </a:p>
          <a:p>
            <a:pPr algn="ctr">
              <a:spcBef>
                <a:spcPts val="0"/>
              </a:spcBef>
            </a:pPr>
            <a:r>
              <a:rPr lang="en-US" sz="2200" i="1" dirty="0">
                <a:solidFill>
                  <a:schemeClr val="accent1"/>
                </a:solidFill>
                <a:latin typeface="Calibri"/>
                <a:ea typeface="+mn-lt"/>
                <a:cs typeface="Calibri"/>
              </a:rPr>
              <a:t>for the first time in two years” </a:t>
            </a:r>
            <a:endParaRPr lang="en-AU" sz="2200" dirty="0">
              <a:solidFill>
                <a:schemeClr val="accent1"/>
              </a:solidFill>
              <a:ea typeface="+mn-lt"/>
              <a:cs typeface="+mn-lt"/>
            </a:endParaRPr>
          </a:p>
        </p:txBody>
      </p:sp>
      <p:pic>
        <p:nvPicPr>
          <p:cNvPr id="7" name="Picture 4">
            <a:extLst>
              <a:ext uri="{FF2B5EF4-FFF2-40B4-BE49-F238E27FC236}">
                <a16:creationId xmlns:a16="http://schemas.microsoft.com/office/drawing/2014/main" id="{247C3635-8101-42A0-A0AA-0754E0DEA24C}"/>
              </a:ext>
            </a:extLst>
          </p:cNvPr>
          <p:cNvPicPr>
            <a:picLocks noChangeAspect="1"/>
          </p:cNvPicPr>
          <p:nvPr/>
        </p:nvPicPr>
        <p:blipFill rotWithShape="1">
          <a:blip r:embed="rId3"/>
          <a:srcRect l="17835" t="7944" r="12939"/>
          <a:stretch/>
        </p:blipFill>
        <p:spPr>
          <a:xfrm>
            <a:off x="314325" y="2311355"/>
            <a:ext cx="3151635" cy="2800767"/>
          </a:xfrm>
          <a:prstGeom prst="rect">
            <a:avLst/>
          </a:prstGeom>
        </p:spPr>
      </p:pic>
    </p:spTree>
    <p:extLst>
      <p:ext uri="{BB962C8B-B14F-4D97-AF65-F5344CB8AC3E}">
        <p14:creationId xmlns:p14="http://schemas.microsoft.com/office/powerpoint/2010/main" val="25347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734844-260D-426D-98CC-F8F6D7D6FF68}"/>
              </a:ext>
            </a:extLst>
          </p:cNvPr>
          <p:cNvPicPr>
            <a:picLocks noGrp="1" noChangeAspect="1"/>
          </p:cNvPicPr>
          <p:nvPr>
            <p:ph idx="1"/>
          </p:nvPr>
        </p:nvPicPr>
        <p:blipFill>
          <a:blip r:embed="rId3"/>
          <a:stretch>
            <a:fillRect/>
          </a:stretch>
        </p:blipFill>
        <p:spPr>
          <a:xfrm>
            <a:off x="2920547" y="1268442"/>
            <a:ext cx="3302905" cy="4730469"/>
          </a:xfrm>
        </p:spPr>
      </p:pic>
      <p:sp>
        <p:nvSpPr>
          <p:cNvPr id="3" name="Title 2">
            <a:extLst>
              <a:ext uri="{FF2B5EF4-FFF2-40B4-BE49-F238E27FC236}">
                <a16:creationId xmlns:a16="http://schemas.microsoft.com/office/drawing/2014/main" id="{7D8A7F42-205A-422E-9B87-A080E49FB3E2}"/>
              </a:ext>
            </a:extLst>
          </p:cNvPr>
          <p:cNvSpPr>
            <a:spLocks noGrp="1"/>
          </p:cNvSpPr>
          <p:nvPr>
            <p:ph type="title"/>
          </p:nvPr>
        </p:nvSpPr>
        <p:spPr>
          <a:xfrm>
            <a:off x="628650" y="859089"/>
            <a:ext cx="7886700" cy="1325563"/>
          </a:xfrm>
        </p:spPr>
        <p:txBody>
          <a:bodyPr/>
          <a:lstStyle/>
          <a:p>
            <a:r>
              <a:rPr lang="en-AU" dirty="0">
                <a:solidFill>
                  <a:schemeClr val="tx1"/>
                </a:solidFill>
              </a:rPr>
              <a:t>Newsletter</a:t>
            </a:r>
          </a:p>
        </p:txBody>
      </p:sp>
    </p:spTree>
    <p:extLst>
      <p:ext uri="{BB962C8B-B14F-4D97-AF65-F5344CB8AC3E}">
        <p14:creationId xmlns:p14="http://schemas.microsoft.com/office/powerpoint/2010/main" val="1668626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2FFB58-CCED-4D68-80FD-65C66C509878}"/>
              </a:ext>
            </a:extLst>
          </p:cNvPr>
          <p:cNvSpPr>
            <a:spLocks noGrp="1"/>
          </p:cNvSpPr>
          <p:nvPr>
            <p:ph type="title"/>
          </p:nvPr>
        </p:nvSpPr>
        <p:spPr>
          <a:xfrm>
            <a:off x="367412" y="880660"/>
            <a:ext cx="7886700" cy="994172"/>
          </a:xfrm>
        </p:spPr>
        <p:txBody>
          <a:bodyPr/>
          <a:lstStyle/>
          <a:p>
            <a:pPr algn="l"/>
            <a:r>
              <a:rPr lang="en-AU" sz="2475" dirty="0">
                <a:solidFill>
                  <a:schemeClr val="tx1"/>
                </a:solidFill>
                <a:cs typeface="Calibri" panose="020F0502020204030204" pitchFamily="34" charset="0"/>
              </a:rPr>
              <a:t>‘Journeying through Sepsis” Video Series</a:t>
            </a:r>
          </a:p>
        </p:txBody>
      </p:sp>
      <p:pic>
        <p:nvPicPr>
          <p:cNvPr id="5" name="Picture 4">
            <a:extLst>
              <a:ext uri="{FF2B5EF4-FFF2-40B4-BE49-F238E27FC236}">
                <a16:creationId xmlns:a16="http://schemas.microsoft.com/office/drawing/2014/main" id="{3311BFCA-AB87-441B-BF26-2412F9DFED06}"/>
              </a:ext>
            </a:extLst>
          </p:cNvPr>
          <p:cNvPicPr>
            <a:picLocks noChangeAspect="1"/>
          </p:cNvPicPr>
          <p:nvPr/>
        </p:nvPicPr>
        <p:blipFill>
          <a:blip r:embed="rId3"/>
          <a:stretch>
            <a:fillRect/>
          </a:stretch>
        </p:blipFill>
        <p:spPr>
          <a:xfrm>
            <a:off x="202537" y="2038445"/>
            <a:ext cx="3796463" cy="2088793"/>
          </a:xfrm>
          <a:prstGeom prst="rect">
            <a:avLst/>
          </a:prstGeom>
        </p:spPr>
      </p:pic>
      <p:pic>
        <p:nvPicPr>
          <p:cNvPr id="6" name="Picture 5">
            <a:extLst>
              <a:ext uri="{FF2B5EF4-FFF2-40B4-BE49-F238E27FC236}">
                <a16:creationId xmlns:a16="http://schemas.microsoft.com/office/drawing/2014/main" id="{54DFF950-7F28-4644-8E79-1450C7F20F56}"/>
              </a:ext>
            </a:extLst>
          </p:cNvPr>
          <p:cNvPicPr>
            <a:picLocks noChangeAspect="1"/>
          </p:cNvPicPr>
          <p:nvPr/>
        </p:nvPicPr>
        <p:blipFill>
          <a:blip r:embed="rId4"/>
          <a:stretch>
            <a:fillRect/>
          </a:stretch>
        </p:blipFill>
        <p:spPr>
          <a:xfrm>
            <a:off x="5319840" y="3766606"/>
            <a:ext cx="3743626" cy="2118183"/>
          </a:xfrm>
          <a:prstGeom prst="rect">
            <a:avLst/>
          </a:prstGeom>
        </p:spPr>
      </p:pic>
      <p:pic>
        <p:nvPicPr>
          <p:cNvPr id="7" name="Content Placeholder 6">
            <a:extLst>
              <a:ext uri="{FF2B5EF4-FFF2-40B4-BE49-F238E27FC236}">
                <a16:creationId xmlns:a16="http://schemas.microsoft.com/office/drawing/2014/main" id="{6B2ED9C4-5671-4799-AADB-CBFABBFD3872}"/>
              </a:ext>
            </a:extLst>
          </p:cNvPr>
          <p:cNvPicPr>
            <a:picLocks noChangeAspect="1"/>
          </p:cNvPicPr>
          <p:nvPr/>
        </p:nvPicPr>
        <p:blipFill rotWithShape="1">
          <a:blip r:embed="rId5"/>
          <a:srcRect t="1" b="2277"/>
          <a:stretch/>
        </p:blipFill>
        <p:spPr>
          <a:xfrm>
            <a:off x="4310762" y="2718005"/>
            <a:ext cx="4393862" cy="2292361"/>
          </a:xfrm>
          <a:prstGeom prst="rect">
            <a:avLst/>
          </a:prstGeom>
        </p:spPr>
      </p:pic>
      <p:pic>
        <p:nvPicPr>
          <p:cNvPr id="8" name="Content Placeholder 7">
            <a:extLst>
              <a:ext uri="{FF2B5EF4-FFF2-40B4-BE49-F238E27FC236}">
                <a16:creationId xmlns:a16="http://schemas.microsoft.com/office/drawing/2014/main" id="{56721FF0-0637-4C01-8F61-DAC3C508CF71}"/>
              </a:ext>
            </a:extLst>
          </p:cNvPr>
          <p:cNvPicPr>
            <a:picLocks noGrp="1" noChangeAspect="1"/>
          </p:cNvPicPr>
          <p:nvPr>
            <p:ph idx="1"/>
          </p:nvPr>
        </p:nvPicPr>
        <p:blipFill>
          <a:blip r:embed="rId6"/>
          <a:stretch>
            <a:fillRect/>
          </a:stretch>
        </p:blipFill>
        <p:spPr>
          <a:xfrm>
            <a:off x="1284973" y="2889088"/>
            <a:ext cx="4367507" cy="2427554"/>
          </a:xfrm>
          <a:prstGeom prst="rect">
            <a:avLst/>
          </a:prstGeom>
        </p:spPr>
      </p:pic>
      <p:pic>
        <p:nvPicPr>
          <p:cNvPr id="9" name="Picture 8">
            <a:extLst>
              <a:ext uri="{FF2B5EF4-FFF2-40B4-BE49-F238E27FC236}">
                <a16:creationId xmlns:a16="http://schemas.microsoft.com/office/drawing/2014/main" id="{8F54A945-EABE-4DDC-9F84-7938538B82F7}"/>
              </a:ext>
            </a:extLst>
          </p:cNvPr>
          <p:cNvPicPr>
            <a:picLocks noChangeAspect="1"/>
          </p:cNvPicPr>
          <p:nvPr/>
        </p:nvPicPr>
        <p:blipFill>
          <a:blip r:embed="rId7"/>
          <a:stretch>
            <a:fillRect/>
          </a:stretch>
        </p:blipFill>
        <p:spPr>
          <a:xfrm>
            <a:off x="2125332" y="2265851"/>
            <a:ext cx="4201593" cy="2177904"/>
          </a:xfrm>
          <a:prstGeom prst="rect">
            <a:avLst/>
          </a:prstGeom>
        </p:spPr>
      </p:pic>
      <p:pic>
        <p:nvPicPr>
          <p:cNvPr id="10" name="Picture 9">
            <a:extLst>
              <a:ext uri="{FF2B5EF4-FFF2-40B4-BE49-F238E27FC236}">
                <a16:creationId xmlns:a16="http://schemas.microsoft.com/office/drawing/2014/main" id="{D92E5FF8-E6A0-4F4E-8494-6AF14E8BCD44}"/>
              </a:ext>
            </a:extLst>
          </p:cNvPr>
          <p:cNvPicPr>
            <a:picLocks noChangeAspect="1"/>
          </p:cNvPicPr>
          <p:nvPr/>
        </p:nvPicPr>
        <p:blipFill>
          <a:blip r:embed="rId8"/>
          <a:stretch>
            <a:fillRect/>
          </a:stretch>
        </p:blipFill>
        <p:spPr>
          <a:xfrm>
            <a:off x="202537" y="3455698"/>
            <a:ext cx="4229631" cy="2499649"/>
          </a:xfrm>
          <a:prstGeom prst="rect">
            <a:avLst/>
          </a:prstGeom>
        </p:spPr>
      </p:pic>
      <p:pic>
        <p:nvPicPr>
          <p:cNvPr id="11" name="Picture 10">
            <a:extLst>
              <a:ext uri="{FF2B5EF4-FFF2-40B4-BE49-F238E27FC236}">
                <a16:creationId xmlns:a16="http://schemas.microsoft.com/office/drawing/2014/main" id="{5266A268-55F2-446F-B379-02B288CF9A05}"/>
              </a:ext>
            </a:extLst>
          </p:cNvPr>
          <p:cNvPicPr>
            <a:picLocks noChangeAspect="1"/>
          </p:cNvPicPr>
          <p:nvPr/>
        </p:nvPicPr>
        <p:blipFill>
          <a:blip r:embed="rId9"/>
          <a:stretch>
            <a:fillRect/>
          </a:stretch>
        </p:blipFill>
        <p:spPr>
          <a:xfrm>
            <a:off x="3923899" y="2109506"/>
            <a:ext cx="4182218" cy="2341641"/>
          </a:xfrm>
          <a:prstGeom prst="rect">
            <a:avLst/>
          </a:prstGeom>
        </p:spPr>
      </p:pic>
      <p:pic>
        <p:nvPicPr>
          <p:cNvPr id="12" name="Picture 11">
            <a:extLst>
              <a:ext uri="{FF2B5EF4-FFF2-40B4-BE49-F238E27FC236}">
                <a16:creationId xmlns:a16="http://schemas.microsoft.com/office/drawing/2014/main" id="{AC2F413D-DB06-4EEF-9F02-F9BE7B7F9488}"/>
              </a:ext>
            </a:extLst>
          </p:cNvPr>
          <p:cNvPicPr>
            <a:picLocks noChangeAspect="1"/>
          </p:cNvPicPr>
          <p:nvPr/>
        </p:nvPicPr>
        <p:blipFill>
          <a:blip r:embed="rId10"/>
          <a:stretch>
            <a:fillRect/>
          </a:stretch>
        </p:blipFill>
        <p:spPr>
          <a:xfrm>
            <a:off x="657026" y="2584535"/>
            <a:ext cx="4382361" cy="2499648"/>
          </a:xfrm>
          <a:prstGeom prst="rect">
            <a:avLst/>
          </a:prstGeom>
        </p:spPr>
      </p:pic>
    </p:spTree>
    <p:extLst>
      <p:ext uri="{BB962C8B-B14F-4D97-AF65-F5344CB8AC3E}">
        <p14:creationId xmlns:p14="http://schemas.microsoft.com/office/powerpoint/2010/main" val="358449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QPSP">
      <a:dk1>
        <a:srgbClr val="000000"/>
      </a:dk1>
      <a:lt1>
        <a:srgbClr val="FFFFFF"/>
      </a:lt1>
      <a:dk2>
        <a:srgbClr val="44546A"/>
      </a:dk2>
      <a:lt2>
        <a:srgbClr val="E7E6E6"/>
      </a:lt2>
      <a:accent1>
        <a:srgbClr val="5B45A1"/>
      </a:accent1>
      <a:accent2>
        <a:srgbClr val="FF8C00"/>
      </a:accent2>
      <a:accent3>
        <a:srgbClr val="C5BEDC"/>
      </a:accent3>
      <a:accent4>
        <a:srgbClr val="F9BD77"/>
      </a:accent4>
      <a:accent5>
        <a:srgbClr val="70C625"/>
      </a:accent5>
      <a:accent6>
        <a:srgbClr val="C1E2C8"/>
      </a:accent6>
      <a:hlink>
        <a:srgbClr val="5B45A1"/>
      </a:hlink>
      <a:folHlink>
        <a:srgbClr val="C5BE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PSP 2022 Presentation_regular" id="{CF781E6A-E19E-9946-842C-50CABB8A508F}" vid="{F58BDF18-0D3E-5F46-9CC1-C596ACFBB20C}"/>
    </a:ext>
  </a:extLst>
</a:theme>
</file>

<file path=ppt/theme/theme2.xml><?xml version="1.0" encoding="utf-8"?>
<a:theme xmlns:a="http://schemas.openxmlformats.org/drawingml/2006/main" name="Custom Design">
  <a:themeElements>
    <a:clrScheme name="QPSP">
      <a:dk1>
        <a:srgbClr val="000000"/>
      </a:dk1>
      <a:lt1>
        <a:srgbClr val="FFFFFF"/>
      </a:lt1>
      <a:dk2>
        <a:srgbClr val="44546A"/>
      </a:dk2>
      <a:lt2>
        <a:srgbClr val="E7E6E6"/>
      </a:lt2>
      <a:accent1>
        <a:srgbClr val="5B45A1"/>
      </a:accent1>
      <a:accent2>
        <a:srgbClr val="FF8C00"/>
      </a:accent2>
      <a:accent3>
        <a:srgbClr val="C5BEDC"/>
      </a:accent3>
      <a:accent4>
        <a:srgbClr val="F9BD77"/>
      </a:accent4>
      <a:accent5>
        <a:srgbClr val="70C625"/>
      </a:accent5>
      <a:accent6>
        <a:srgbClr val="C1E2C8"/>
      </a:accent6>
      <a:hlink>
        <a:srgbClr val="5B45A1"/>
      </a:hlink>
      <a:folHlink>
        <a:srgbClr val="C5BE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PSP 2022 Presentation_regular" id="{CF781E6A-E19E-9946-842C-50CABB8A508F}" vid="{8192FB3E-B497-D347-B3F9-88C912CDF9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589A88C204E74A8B278F397493EDA0" ma:contentTypeVersion="9" ma:contentTypeDescription="Create a new document." ma:contentTypeScope="" ma:versionID="c747295fcb58dd9c867294be9212934f">
  <xsd:schema xmlns:xsd="http://www.w3.org/2001/XMLSchema" xmlns:xs="http://www.w3.org/2001/XMLSchema" xmlns:p="http://schemas.microsoft.com/office/2006/metadata/properties" xmlns:ns2="9f4b1012-139c-4eb8-b5cf-033e35611296" targetNamespace="http://schemas.microsoft.com/office/2006/metadata/properties" ma:root="true" ma:fieldsID="a2ed8597135103e5f0eff425882055ae" ns2:_="">
    <xsd:import namespace="9f4b1012-139c-4eb8-b5cf-033e356112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b1012-139c-4eb8-b5cf-033e356112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FBC10B-82DD-42A4-A19D-D4173AD969B1}">
  <ds:schemaRefs>
    <ds:schemaRef ds:uri="http://schemas.microsoft.com/sharepoint/v3/contenttype/forms"/>
  </ds:schemaRefs>
</ds:datastoreItem>
</file>

<file path=customXml/itemProps2.xml><?xml version="1.0" encoding="utf-8"?>
<ds:datastoreItem xmlns:ds="http://schemas.openxmlformats.org/officeDocument/2006/customXml" ds:itemID="{EFA23E19-94A7-4212-8054-194C16081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4b1012-139c-4eb8-b5cf-033e356112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QPSP 2022 Presentation_regular</Template>
  <TotalTime>2426</TotalTime>
  <Words>2204</Words>
  <Application>Microsoft Office PowerPoint</Application>
  <PresentationFormat>On-screen Show (4:3)</PresentationFormat>
  <Paragraphs>134</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Liberation Sans Narrow</vt:lpstr>
      <vt:lpstr>OpenSans</vt:lpstr>
      <vt:lpstr>Arial</vt:lpstr>
      <vt:lpstr>Calibri</vt:lpstr>
      <vt:lpstr>Times New Roman</vt:lpstr>
      <vt:lpstr>Wingdings</vt:lpstr>
      <vt:lpstr>Office Theme</vt:lpstr>
      <vt:lpstr>Custom Design</vt:lpstr>
      <vt:lpstr>QPSP Family Support Structure</vt:lpstr>
      <vt:lpstr>PowerPoint Presentation</vt:lpstr>
      <vt:lpstr>PowerPoint Presentation</vt:lpstr>
      <vt:lpstr>PowerPoint Presentation</vt:lpstr>
      <vt:lpstr>Public awareness and education- Website</vt:lpstr>
      <vt:lpstr>Family Support Network</vt:lpstr>
      <vt:lpstr>Peer Mentor Program</vt:lpstr>
      <vt:lpstr>Newsletter</vt:lpstr>
      <vt:lpstr>‘Journeying through Sepsis” Video Series</vt:lpstr>
      <vt:lpstr>Resources for families</vt:lpstr>
      <vt:lpstr>ATSI_paediatricsepsis@health.qld.gov.au</vt:lpstr>
      <vt:lpstr>Paediatric Post Sepsis Model of Care</vt:lpstr>
      <vt:lpstr>What can you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Weller</dc:creator>
  <cp:lastModifiedBy>Luci Keeley</cp:lastModifiedBy>
  <cp:revision>85</cp:revision>
  <dcterms:created xsi:type="dcterms:W3CDTF">2022-08-02T23:18:36Z</dcterms:created>
  <dcterms:modified xsi:type="dcterms:W3CDTF">2023-07-27T01:45:09Z</dcterms:modified>
</cp:coreProperties>
</file>